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2"/>
  </p:notesMasterIdLst>
  <p:sldIdLst>
    <p:sldId id="271" r:id="rId5"/>
    <p:sldId id="302" r:id="rId6"/>
    <p:sldId id="274" r:id="rId7"/>
    <p:sldId id="273" r:id="rId8"/>
    <p:sldId id="275" r:id="rId9"/>
    <p:sldId id="277" r:id="rId10"/>
    <p:sldId id="278" r:id="rId11"/>
    <p:sldId id="296" r:id="rId12"/>
    <p:sldId id="291" r:id="rId13"/>
    <p:sldId id="279" r:id="rId14"/>
    <p:sldId id="292" r:id="rId15"/>
    <p:sldId id="283" r:id="rId16"/>
    <p:sldId id="318" r:id="rId17"/>
    <p:sldId id="313" r:id="rId18"/>
    <p:sldId id="312" r:id="rId19"/>
    <p:sldId id="298" r:id="rId20"/>
    <p:sldId id="301" r:id="rId21"/>
    <p:sldId id="300" r:id="rId22"/>
    <p:sldId id="310" r:id="rId23"/>
    <p:sldId id="311" r:id="rId24"/>
    <p:sldId id="317" r:id="rId25"/>
    <p:sldId id="307" r:id="rId26"/>
    <p:sldId id="299" r:id="rId27"/>
    <p:sldId id="303" r:id="rId28"/>
    <p:sldId id="304" r:id="rId29"/>
    <p:sldId id="305" r:id="rId30"/>
    <p:sldId id="306" r:id="rId31"/>
    <p:sldId id="308" r:id="rId32"/>
    <p:sldId id="314" r:id="rId33"/>
    <p:sldId id="309" r:id="rId34"/>
    <p:sldId id="315" r:id="rId35"/>
    <p:sldId id="316" r:id="rId36"/>
    <p:sldId id="293" r:id="rId37"/>
    <p:sldId id="288" r:id="rId38"/>
    <p:sldId id="294" r:id="rId39"/>
    <p:sldId id="290" r:id="rId40"/>
    <p:sldId id="289" r:id="rId41"/>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2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6" autoAdjust="0"/>
    <p:restoredTop sz="94639" autoAdjust="0"/>
  </p:normalViewPr>
  <p:slideViewPr>
    <p:cSldViewPr>
      <p:cViewPr>
        <p:scale>
          <a:sx n="60" d="100"/>
          <a:sy n="60" d="100"/>
        </p:scale>
        <p:origin x="-738" y="-29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837A99B2-CDA3-4D06-86B6-301C3CFBDCDA}" type="datetimeFigureOut">
              <a:rPr lang="en-US" smtClean="0"/>
              <a:t>11/14/2013</a:t>
            </a:fld>
            <a:endParaRPr lang="en-US"/>
          </a:p>
        </p:txBody>
      </p:sp>
      <p:sp>
        <p:nvSpPr>
          <p:cNvPr id="4" name="Slide Image Placeholder 3"/>
          <p:cNvSpPr>
            <a:spLocks noGrp="1" noRot="1" noChangeAspect="1"/>
          </p:cNvSpPr>
          <p:nvPr>
            <p:ph type="sldImg" idx="2"/>
          </p:nvPr>
        </p:nvSpPr>
        <p:spPr>
          <a:xfrm>
            <a:off x="1198563" y="692150"/>
            <a:ext cx="4613275" cy="34591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381500"/>
            <a:ext cx="5607050" cy="41497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9825"/>
            <a:ext cx="3038475"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59825"/>
            <a:ext cx="3038475" cy="461963"/>
          </a:xfrm>
          <a:prstGeom prst="rect">
            <a:avLst/>
          </a:prstGeom>
        </p:spPr>
        <p:txBody>
          <a:bodyPr vert="horz" lIns="91440" tIns="45720" rIns="91440" bIns="45720" rtlCol="0" anchor="b"/>
          <a:lstStyle>
            <a:lvl1pPr algn="r">
              <a:defRPr sz="1200"/>
            </a:lvl1pPr>
          </a:lstStyle>
          <a:p>
            <a:fld id="{2E69FEDC-E7A3-4E7E-B2DE-150D8455C19E}" type="slidenum">
              <a:rPr lang="en-US" smtClean="0"/>
              <a:t>‹#›</a:t>
            </a:fld>
            <a:endParaRPr lang="en-US"/>
          </a:p>
        </p:txBody>
      </p:sp>
    </p:spTree>
    <p:extLst>
      <p:ext uri="{BB962C8B-B14F-4D97-AF65-F5344CB8AC3E}">
        <p14:creationId xmlns:p14="http://schemas.microsoft.com/office/powerpoint/2010/main" val="1691774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a:t>
            </a:r>
            <a:r>
              <a:rPr lang="en-US" baseline="0" dirty="0" smtClean="0"/>
              <a:t> copies of the new </a:t>
            </a:r>
            <a:r>
              <a:rPr lang="en-US" baseline="0" dirty="0" err="1" smtClean="0"/>
              <a:t>GloSS</a:t>
            </a:r>
            <a:r>
              <a:rPr lang="en-US" baseline="0" dirty="0" smtClean="0"/>
              <a:t> Misconceptions FAQ sheet.  Revisions were made, so this is the updated copy for teachers to have.  </a:t>
            </a:r>
            <a:endParaRPr lang="en-US" dirty="0"/>
          </a:p>
        </p:txBody>
      </p:sp>
      <p:sp>
        <p:nvSpPr>
          <p:cNvPr id="4" name="Slide Number Placeholder 3"/>
          <p:cNvSpPr>
            <a:spLocks noGrp="1"/>
          </p:cNvSpPr>
          <p:nvPr>
            <p:ph type="sldNum" sz="quarter" idx="10"/>
          </p:nvPr>
        </p:nvSpPr>
        <p:spPr/>
        <p:txBody>
          <a:bodyPr/>
          <a:lstStyle/>
          <a:p>
            <a:fld id="{2E69FEDC-E7A3-4E7E-B2DE-150D8455C19E}" type="slidenum">
              <a:rPr lang="en-US" smtClean="0"/>
              <a:t>6</a:t>
            </a:fld>
            <a:endParaRPr lang="en-US"/>
          </a:p>
        </p:txBody>
      </p:sp>
    </p:spTree>
    <p:extLst>
      <p:ext uri="{BB962C8B-B14F-4D97-AF65-F5344CB8AC3E}">
        <p14:creationId xmlns:p14="http://schemas.microsoft.com/office/powerpoint/2010/main" val="1922869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Spend</a:t>
            </a:r>
            <a:r>
              <a:rPr lang="en-US" baseline="0" dirty="0" smtClean="0"/>
              <a:t> time reviewing the Item Analysis and Standards Mastery, grouping options, sorting capabilities, and linked resources for both the IKAN assessment and the </a:t>
            </a:r>
            <a:r>
              <a:rPr lang="en-US" baseline="0" dirty="0" err="1" smtClean="0"/>
              <a:t>GloSS</a:t>
            </a:r>
            <a:r>
              <a:rPr lang="en-US" baseline="0" dirty="0" smtClean="0"/>
              <a:t> assessment.</a:t>
            </a:r>
            <a:endParaRPr lang="en-US" dirty="0"/>
          </a:p>
        </p:txBody>
      </p:sp>
      <p:sp>
        <p:nvSpPr>
          <p:cNvPr id="4" name="Slide Number Placeholder 3"/>
          <p:cNvSpPr>
            <a:spLocks noGrp="1"/>
          </p:cNvSpPr>
          <p:nvPr>
            <p:ph type="sldNum" sz="quarter" idx="10"/>
          </p:nvPr>
        </p:nvSpPr>
        <p:spPr/>
        <p:txBody>
          <a:bodyPr/>
          <a:lstStyle/>
          <a:p>
            <a:fld id="{2E69FEDC-E7A3-4E7E-B2DE-150D8455C19E}" type="slidenum">
              <a:rPr lang="en-US" smtClean="0"/>
              <a:t>27</a:t>
            </a:fld>
            <a:endParaRPr lang="en-US"/>
          </a:p>
        </p:txBody>
      </p:sp>
    </p:spTree>
    <p:extLst>
      <p:ext uri="{BB962C8B-B14F-4D97-AF65-F5344CB8AC3E}">
        <p14:creationId xmlns:p14="http://schemas.microsoft.com/office/powerpoint/2010/main" val="3328633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how to differentiate instruction using the NZ </a:t>
            </a:r>
            <a:r>
              <a:rPr lang="en-US" dirty="0" err="1" smtClean="0"/>
              <a:t>Maths</a:t>
            </a:r>
            <a:r>
              <a:rPr lang="en-US" baseline="0" dirty="0" smtClean="0"/>
              <a:t> Numeracy Project tasks (as a preview to Module 3).</a:t>
            </a:r>
            <a:endParaRPr lang="en-US" dirty="0"/>
          </a:p>
        </p:txBody>
      </p:sp>
      <p:sp>
        <p:nvSpPr>
          <p:cNvPr id="4" name="Slide Number Placeholder 3"/>
          <p:cNvSpPr>
            <a:spLocks noGrp="1"/>
          </p:cNvSpPr>
          <p:nvPr>
            <p:ph type="sldNum" sz="quarter" idx="10"/>
          </p:nvPr>
        </p:nvSpPr>
        <p:spPr/>
        <p:txBody>
          <a:bodyPr/>
          <a:lstStyle/>
          <a:p>
            <a:fld id="{2E69FEDC-E7A3-4E7E-B2DE-150D8455C19E}" type="slidenum">
              <a:rPr lang="en-US" smtClean="0"/>
              <a:t>28</a:t>
            </a:fld>
            <a:endParaRPr lang="en-US"/>
          </a:p>
        </p:txBody>
      </p:sp>
    </p:spTree>
    <p:extLst>
      <p:ext uri="{BB962C8B-B14F-4D97-AF65-F5344CB8AC3E}">
        <p14:creationId xmlns:p14="http://schemas.microsoft.com/office/powerpoint/2010/main" val="1282943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how to differentiate instruction using the NZ </a:t>
            </a:r>
            <a:r>
              <a:rPr lang="en-US" dirty="0" err="1" smtClean="0"/>
              <a:t>Maths</a:t>
            </a:r>
            <a:r>
              <a:rPr lang="en-US" baseline="0" dirty="0" smtClean="0"/>
              <a:t> Numeracy Project tasks (as a preview to Module 3).</a:t>
            </a:r>
            <a:endParaRPr lang="en-US" dirty="0"/>
          </a:p>
        </p:txBody>
      </p:sp>
      <p:sp>
        <p:nvSpPr>
          <p:cNvPr id="4" name="Slide Number Placeholder 3"/>
          <p:cNvSpPr>
            <a:spLocks noGrp="1"/>
          </p:cNvSpPr>
          <p:nvPr>
            <p:ph type="sldNum" sz="quarter" idx="10"/>
          </p:nvPr>
        </p:nvSpPr>
        <p:spPr/>
        <p:txBody>
          <a:bodyPr/>
          <a:lstStyle/>
          <a:p>
            <a:fld id="{2E69FEDC-E7A3-4E7E-B2DE-150D8455C19E}" type="slidenum">
              <a:rPr lang="en-US" smtClean="0"/>
              <a:t>29</a:t>
            </a:fld>
            <a:endParaRPr lang="en-US"/>
          </a:p>
        </p:txBody>
      </p:sp>
    </p:spTree>
    <p:extLst>
      <p:ext uri="{BB962C8B-B14F-4D97-AF65-F5344CB8AC3E}">
        <p14:creationId xmlns:p14="http://schemas.microsoft.com/office/powerpoint/2010/main" val="1282943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how to use</a:t>
            </a:r>
            <a:r>
              <a:rPr lang="en-US" baseline="0" dirty="0" smtClean="0"/>
              <a:t> POINT to create intervention plan using NZ </a:t>
            </a:r>
            <a:r>
              <a:rPr lang="en-US" baseline="0" dirty="0" err="1" smtClean="0"/>
              <a:t>Maths</a:t>
            </a:r>
            <a:r>
              <a:rPr lang="en-US" baseline="0" dirty="0" smtClean="0"/>
              <a:t> Numeracy Project.  Show teachers how to access NZ </a:t>
            </a:r>
            <a:r>
              <a:rPr lang="en-US" baseline="0" dirty="0" err="1" smtClean="0"/>
              <a:t>Maths</a:t>
            </a:r>
            <a:r>
              <a:rPr lang="en-US" baseline="0" dirty="0" smtClean="0"/>
              <a:t> Numeracy Project materials using the Instructional Materials tab in POINT.</a:t>
            </a:r>
            <a:endParaRPr lang="en-US" dirty="0"/>
          </a:p>
        </p:txBody>
      </p:sp>
      <p:sp>
        <p:nvSpPr>
          <p:cNvPr id="4" name="Slide Number Placeholder 3"/>
          <p:cNvSpPr>
            <a:spLocks noGrp="1"/>
          </p:cNvSpPr>
          <p:nvPr>
            <p:ph type="sldNum" sz="quarter" idx="10"/>
          </p:nvPr>
        </p:nvSpPr>
        <p:spPr/>
        <p:txBody>
          <a:bodyPr/>
          <a:lstStyle/>
          <a:p>
            <a:fld id="{2E69FEDC-E7A3-4E7E-B2DE-150D8455C19E}" type="slidenum">
              <a:rPr lang="en-US" smtClean="0"/>
              <a:t>30</a:t>
            </a:fld>
            <a:endParaRPr lang="en-US"/>
          </a:p>
        </p:txBody>
      </p:sp>
    </p:spTree>
    <p:extLst>
      <p:ext uri="{BB962C8B-B14F-4D97-AF65-F5344CB8AC3E}">
        <p14:creationId xmlns:p14="http://schemas.microsoft.com/office/powerpoint/2010/main" val="1788518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an Overview of Module 3 in preparation for the</a:t>
            </a:r>
            <a:r>
              <a:rPr lang="en-US" baseline="0" dirty="0" smtClean="0"/>
              <a:t> next PL session.</a:t>
            </a:r>
            <a:endParaRPr lang="en-US" dirty="0"/>
          </a:p>
        </p:txBody>
      </p:sp>
      <p:sp>
        <p:nvSpPr>
          <p:cNvPr id="4" name="Slide Number Placeholder 3"/>
          <p:cNvSpPr>
            <a:spLocks noGrp="1"/>
          </p:cNvSpPr>
          <p:nvPr>
            <p:ph type="sldNum" sz="quarter" idx="10"/>
          </p:nvPr>
        </p:nvSpPr>
        <p:spPr/>
        <p:txBody>
          <a:bodyPr/>
          <a:lstStyle/>
          <a:p>
            <a:fld id="{2E69FEDC-E7A3-4E7E-B2DE-150D8455C19E}" type="slidenum">
              <a:rPr lang="en-US" smtClean="0"/>
              <a:t>31</a:t>
            </a:fld>
            <a:endParaRPr lang="en-US"/>
          </a:p>
        </p:txBody>
      </p:sp>
    </p:spTree>
    <p:extLst>
      <p:ext uri="{BB962C8B-B14F-4D97-AF65-F5344CB8AC3E}">
        <p14:creationId xmlns:p14="http://schemas.microsoft.com/office/powerpoint/2010/main" val="434778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an Overview of Module 3 in preparation for the</a:t>
            </a:r>
            <a:r>
              <a:rPr lang="en-US" baseline="0" dirty="0" smtClean="0"/>
              <a:t> next PL session.</a:t>
            </a:r>
            <a:endParaRPr lang="en-US" dirty="0"/>
          </a:p>
        </p:txBody>
      </p:sp>
      <p:sp>
        <p:nvSpPr>
          <p:cNvPr id="4" name="Slide Number Placeholder 3"/>
          <p:cNvSpPr>
            <a:spLocks noGrp="1"/>
          </p:cNvSpPr>
          <p:nvPr>
            <p:ph type="sldNum" sz="quarter" idx="10"/>
          </p:nvPr>
        </p:nvSpPr>
        <p:spPr/>
        <p:txBody>
          <a:bodyPr/>
          <a:lstStyle/>
          <a:p>
            <a:fld id="{2E69FEDC-E7A3-4E7E-B2DE-150D8455C19E}" type="slidenum">
              <a:rPr lang="en-US" smtClean="0"/>
              <a:t>32</a:t>
            </a:fld>
            <a:endParaRPr lang="en-US"/>
          </a:p>
        </p:txBody>
      </p:sp>
    </p:spTree>
    <p:extLst>
      <p:ext uri="{BB962C8B-B14F-4D97-AF65-F5344CB8AC3E}">
        <p14:creationId xmlns:p14="http://schemas.microsoft.com/office/powerpoint/2010/main" val="43477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an Overview of Module 3 in preparation for the</a:t>
            </a:r>
            <a:r>
              <a:rPr lang="en-US" baseline="0" dirty="0" smtClean="0"/>
              <a:t> next PL session.</a:t>
            </a:r>
            <a:endParaRPr lang="en-US" dirty="0"/>
          </a:p>
        </p:txBody>
      </p:sp>
      <p:sp>
        <p:nvSpPr>
          <p:cNvPr id="4" name="Slide Number Placeholder 3"/>
          <p:cNvSpPr>
            <a:spLocks noGrp="1"/>
          </p:cNvSpPr>
          <p:nvPr>
            <p:ph type="sldNum" sz="quarter" idx="10"/>
          </p:nvPr>
        </p:nvSpPr>
        <p:spPr/>
        <p:txBody>
          <a:bodyPr/>
          <a:lstStyle/>
          <a:p>
            <a:fld id="{2E69FEDC-E7A3-4E7E-B2DE-150D8455C19E}" type="slidenum">
              <a:rPr lang="en-US" smtClean="0"/>
              <a:t>33</a:t>
            </a:fld>
            <a:endParaRPr lang="en-US"/>
          </a:p>
        </p:txBody>
      </p:sp>
    </p:spTree>
    <p:extLst>
      <p:ext uri="{BB962C8B-B14F-4D97-AF65-F5344CB8AC3E}">
        <p14:creationId xmlns:p14="http://schemas.microsoft.com/office/powerpoint/2010/main" val="434778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Assign</a:t>
            </a:r>
            <a:r>
              <a:rPr lang="en-US" baseline="0" dirty="0" smtClean="0"/>
              <a:t> groups one question/statement to share out with the whole group.  When you have given a few minutes for each group to discuss these six questions, have each group share out their answers to one of the discussion questions/statements.</a:t>
            </a:r>
            <a:endParaRPr lang="en-US" dirty="0"/>
          </a:p>
        </p:txBody>
      </p:sp>
      <p:sp>
        <p:nvSpPr>
          <p:cNvPr id="4" name="Slide Number Placeholder 3"/>
          <p:cNvSpPr>
            <a:spLocks noGrp="1"/>
          </p:cNvSpPr>
          <p:nvPr>
            <p:ph type="sldNum" sz="quarter" idx="10"/>
          </p:nvPr>
        </p:nvSpPr>
        <p:spPr/>
        <p:txBody>
          <a:bodyPr/>
          <a:lstStyle/>
          <a:p>
            <a:fld id="{2E69FEDC-E7A3-4E7E-B2DE-150D8455C19E}" type="slidenum">
              <a:rPr lang="en-US" smtClean="0"/>
              <a:t>7</a:t>
            </a:fld>
            <a:endParaRPr lang="en-US"/>
          </a:p>
        </p:txBody>
      </p:sp>
    </p:spTree>
    <p:extLst>
      <p:ext uri="{BB962C8B-B14F-4D97-AF65-F5344CB8AC3E}">
        <p14:creationId xmlns:p14="http://schemas.microsoft.com/office/powerpoint/2010/main" val="178901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Address any frequently</a:t>
            </a:r>
            <a:r>
              <a:rPr lang="en-US" baseline="0" dirty="0" smtClean="0"/>
              <a:t> asked questions.  Address the issue related to the Counting Interview and soft Stage 4.  Teachers should not skip to the Written Assessment when they know for sure students have not fully mastered the Counting Interview (i.e. if the counting interview was previously administered and the student did not master it).</a:t>
            </a:r>
            <a:endParaRPr lang="en-US" dirty="0"/>
          </a:p>
        </p:txBody>
      </p:sp>
      <p:sp>
        <p:nvSpPr>
          <p:cNvPr id="4" name="Slide Number Placeholder 3"/>
          <p:cNvSpPr>
            <a:spLocks noGrp="1"/>
          </p:cNvSpPr>
          <p:nvPr>
            <p:ph type="sldNum" sz="quarter" idx="10"/>
          </p:nvPr>
        </p:nvSpPr>
        <p:spPr/>
        <p:txBody>
          <a:bodyPr/>
          <a:lstStyle/>
          <a:p>
            <a:fld id="{2E69FEDC-E7A3-4E7E-B2DE-150D8455C19E}" type="slidenum">
              <a:rPr lang="en-US" smtClean="0"/>
              <a:t>8</a:t>
            </a:fld>
            <a:endParaRPr lang="en-US"/>
          </a:p>
        </p:txBody>
      </p:sp>
    </p:spTree>
    <p:extLst>
      <p:ext uri="{BB962C8B-B14F-4D97-AF65-F5344CB8AC3E}">
        <p14:creationId xmlns:p14="http://schemas.microsoft.com/office/powerpoint/2010/main" val="1750261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very</a:t>
            </a:r>
            <a:r>
              <a:rPr lang="en-US" baseline="0" dirty="0" smtClean="0"/>
              <a:t> important for teachers to understand the 9 strategy stages before administering the </a:t>
            </a:r>
            <a:r>
              <a:rPr lang="en-US" baseline="0" dirty="0" err="1" smtClean="0"/>
              <a:t>GloSS</a:t>
            </a:r>
            <a:r>
              <a:rPr lang="en-US" baseline="0" dirty="0" smtClean="0"/>
              <a:t> and IKAN assessments.  Spend more time helping the teachers interpret Stages 5 – 8.</a:t>
            </a:r>
            <a:endParaRPr lang="en-US" dirty="0"/>
          </a:p>
        </p:txBody>
      </p:sp>
      <p:sp>
        <p:nvSpPr>
          <p:cNvPr id="4" name="Slide Number Placeholder 3"/>
          <p:cNvSpPr>
            <a:spLocks noGrp="1"/>
          </p:cNvSpPr>
          <p:nvPr>
            <p:ph type="sldNum" sz="quarter" idx="10"/>
          </p:nvPr>
        </p:nvSpPr>
        <p:spPr/>
        <p:txBody>
          <a:bodyPr/>
          <a:lstStyle/>
          <a:p>
            <a:fld id="{2E69FEDC-E7A3-4E7E-B2DE-150D8455C19E}" type="slidenum">
              <a:rPr lang="en-US" smtClean="0"/>
              <a:t>12</a:t>
            </a:fld>
            <a:endParaRPr lang="en-US"/>
          </a:p>
        </p:txBody>
      </p:sp>
    </p:spTree>
    <p:extLst>
      <p:ext uri="{BB962C8B-B14F-4D97-AF65-F5344CB8AC3E}">
        <p14:creationId xmlns:p14="http://schemas.microsoft.com/office/powerpoint/2010/main" val="3544818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Spend time analyzing</a:t>
            </a:r>
            <a:r>
              <a:rPr lang="en-US" baseline="0" dirty="0" smtClean="0"/>
              <a:t> each section of the IKAN Counting Interview.  Explain connection to Common Core.  Answer any questions about this IKAN Counting Interview.</a:t>
            </a:r>
            <a:endParaRPr lang="en-US" dirty="0"/>
          </a:p>
        </p:txBody>
      </p:sp>
      <p:sp>
        <p:nvSpPr>
          <p:cNvPr id="4" name="Slide Number Placeholder 3"/>
          <p:cNvSpPr>
            <a:spLocks noGrp="1"/>
          </p:cNvSpPr>
          <p:nvPr>
            <p:ph type="sldNum" sz="quarter" idx="10"/>
          </p:nvPr>
        </p:nvSpPr>
        <p:spPr/>
        <p:txBody>
          <a:bodyPr/>
          <a:lstStyle/>
          <a:p>
            <a:fld id="{2E69FEDC-E7A3-4E7E-B2DE-150D8455C19E}" type="slidenum">
              <a:rPr lang="en-US" smtClean="0"/>
              <a:t>14</a:t>
            </a:fld>
            <a:endParaRPr lang="en-US"/>
          </a:p>
        </p:txBody>
      </p:sp>
    </p:spTree>
    <p:extLst>
      <p:ext uri="{BB962C8B-B14F-4D97-AF65-F5344CB8AC3E}">
        <p14:creationId xmlns:p14="http://schemas.microsoft.com/office/powerpoint/2010/main" val="1536484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Spend time analyzing</a:t>
            </a:r>
            <a:r>
              <a:rPr lang="en-US" baseline="0" dirty="0" smtClean="0"/>
              <a:t> each section of the IKAN Counting Interview.  Explain connection to Common Core.  Answer any questions about this IKAN Counting Interview.</a:t>
            </a:r>
            <a:endParaRPr lang="en-US" dirty="0"/>
          </a:p>
        </p:txBody>
      </p:sp>
      <p:sp>
        <p:nvSpPr>
          <p:cNvPr id="4" name="Slide Number Placeholder 3"/>
          <p:cNvSpPr>
            <a:spLocks noGrp="1"/>
          </p:cNvSpPr>
          <p:nvPr>
            <p:ph type="sldNum" sz="quarter" idx="10"/>
          </p:nvPr>
        </p:nvSpPr>
        <p:spPr/>
        <p:txBody>
          <a:bodyPr/>
          <a:lstStyle/>
          <a:p>
            <a:fld id="{2E69FEDC-E7A3-4E7E-B2DE-150D8455C19E}" type="slidenum">
              <a:rPr lang="en-US" smtClean="0"/>
              <a:t>15</a:t>
            </a:fld>
            <a:endParaRPr lang="en-US"/>
          </a:p>
        </p:txBody>
      </p:sp>
    </p:spTree>
    <p:extLst>
      <p:ext uri="{BB962C8B-B14F-4D97-AF65-F5344CB8AC3E}">
        <p14:creationId xmlns:p14="http://schemas.microsoft.com/office/powerpoint/2010/main" val="1536484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Spend time analyzing</a:t>
            </a:r>
            <a:r>
              <a:rPr lang="en-US" baseline="0" dirty="0" smtClean="0"/>
              <a:t> each domain.  Show sample questions from the IKAN Written Assessment for each domain.</a:t>
            </a:r>
            <a:endParaRPr lang="en-US" dirty="0"/>
          </a:p>
        </p:txBody>
      </p:sp>
      <p:sp>
        <p:nvSpPr>
          <p:cNvPr id="4" name="Slide Number Placeholder 3"/>
          <p:cNvSpPr>
            <a:spLocks noGrp="1"/>
          </p:cNvSpPr>
          <p:nvPr>
            <p:ph type="sldNum" sz="quarter" idx="10"/>
          </p:nvPr>
        </p:nvSpPr>
        <p:spPr/>
        <p:txBody>
          <a:bodyPr/>
          <a:lstStyle/>
          <a:p>
            <a:fld id="{2E69FEDC-E7A3-4E7E-B2DE-150D8455C19E}" type="slidenum">
              <a:rPr lang="en-US" smtClean="0"/>
              <a:t>16</a:t>
            </a:fld>
            <a:endParaRPr lang="en-US"/>
          </a:p>
        </p:txBody>
      </p:sp>
    </p:spTree>
    <p:extLst>
      <p:ext uri="{BB962C8B-B14F-4D97-AF65-F5344CB8AC3E}">
        <p14:creationId xmlns:p14="http://schemas.microsoft.com/office/powerpoint/2010/main" val="1536484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Spend time explaining what this means and how to interpret the overall</a:t>
            </a:r>
            <a:r>
              <a:rPr lang="en-US" baseline="0" dirty="0" smtClean="0"/>
              <a:t> number knowledge stage and individual domain number stages.</a:t>
            </a:r>
            <a:endParaRPr lang="en-US" dirty="0"/>
          </a:p>
        </p:txBody>
      </p:sp>
      <p:sp>
        <p:nvSpPr>
          <p:cNvPr id="4" name="Slide Number Placeholder 3"/>
          <p:cNvSpPr>
            <a:spLocks noGrp="1"/>
          </p:cNvSpPr>
          <p:nvPr>
            <p:ph type="sldNum" sz="quarter" idx="10"/>
          </p:nvPr>
        </p:nvSpPr>
        <p:spPr/>
        <p:txBody>
          <a:bodyPr/>
          <a:lstStyle/>
          <a:p>
            <a:fld id="{2E69FEDC-E7A3-4E7E-B2DE-150D8455C19E}" type="slidenum">
              <a:rPr lang="en-US" smtClean="0"/>
              <a:t>17</a:t>
            </a:fld>
            <a:endParaRPr lang="en-US"/>
          </a:p>
        </p:txBody>
      </p:sp>
    </p:spTree>
    <p:extLst>
      <p:ext uri="{BB962C8B-B14F-4D97-AF65-F5344CB8AC3E}">
        <p14:creationId xmlns:p14="http://schemas.microsoft.com/office/powerpoint/2010/main" val="505873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examples of how to flexibly group</a:t>
            </a:r>
            <a:r>
              <a:rPr lang="en-US" baseline="0" dirty="0" smtClean="0"/>
              <a:t> students using IKAN domain data OR </a:t>
            </a:r>
            <a:r>
              <a:rPr lang="en-US" baseline="0" dirty="0" err="1" smtClean="0"/>
              <a:t>GloSS</a:t>
            </a:r>
            <a:r>
              <a:rPr lang="en-US" baseline="0" dirty="0" smtClean="0"/>
              <a:t> domain data.  Include a scenario here.</a:t>
            </a:r>
            <a:endParaRPr lang="en-US" dirty="0"/>
          </a:p>
        </p:txBody>
      </p:sp>
      <p:sp>
        <p:nvSpPr>
          <p:cNvPr id="4" name="Slide Number Placeholder 3"/>
          <p:cNvSpPr>
            <a:spLocks noGrp="1"/>
          </p:cNvSpPr>
          <p:nvPr>
            <p:ph type="sldNum" sz="quarter" idx="10"/>
          </p:nvPr>
        </p:nvSpPr>
        <p:spPr/>
        <p:txBody>
          <a:bodyPr/>
          <a:lstStyle/>
          <a:p>
            <a:fld id="{2E69FEDC-E7A3-4E7E-B2DE-150D8455C19E}" type="slidenum">
              <a:rPr lang="en-US" smtClean="0"/>
              <a:t>22</a:t>
            </a:fld>
            <a:endParaRPr lang="en-US"/>
          </a:p>
        </p:txBody>
      </p:sp>
    </p:spTree>
    <p:extLst>
      <p:ext uri="{BB962C8B-B14F-4D97-AF65-F5344CB8AC3E}">
        <p14:creationId xmlns:p14="http://schemas.microsoft.com/office/powerpoint/2010/main" val="103208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dirty="0"/>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A04CF677-80DD-4C9F-A2B1-E1BFAD03BCD8}" type="datetimeFigureOut">
              <a:rPr lang="en-US" smtClean="0"/>
              <a:t>11/14/2013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normAutofit/>
          </a:bodyPr>
          <a:lstStyle/>
          <a:p>
            <a:fld id="{62526282-9293-4492-B584-F1137BFF1CBD}"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4CF677-80DD-4C9F-A2B1-E1BFAD03BCD8}" type="datetimeFigureOut">
              <a:rPr lang="en-US" smtClean="0"/>
              <a:t>11/14/2013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526282-9293-4492-B584-F1137BFF1CB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4CF677-80DD-4C9F-A2B1-E1BFAD03BCD8}" type="datetimeFigureOut">
              <a:rPr lang="en-US" smtClean="0"/>
              <a:t>11/14/2013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526282-9293-4492-B584-F1137BFF1CBD}"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A04CF677-80DD-4C9F-A2B1-E1BFAD03BCD8}" type="datetimeFigureOut">
              <a:rPr lang="en-US" smtClean="0"/>
              <a:t>11/14/2013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526282-9293-4492-B584-F1137BFF1CBD}"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A04CF677-80DD-4C9F-A2B1-E1BFAD03BCD8}" type="datetimeFigureOut">
              <a:rPr lang="en-US" smtClean="0"/>
              <a:t>11/14/2013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526282-9293-4492-B584-F1137BFF1CBD}"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A04CF677-80DD-4C9F-A2B1-E1BFAD03BCD8}" type="datetimeFigureOut">
              <a:rPr lang="en-US" smtClean="0"/>
              <a:t>11/14/2013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526282-9293-4492-B584-F1137BFF1CBD}" type="slidenum">
              <a:rPr lang="en-US" smtClean="0"/>
              <a:t>‹#›</a:t>
            </a:fld>
            <a:endParaRPr lang="en-US" dirty="0"/>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p:cNvSpPr>
            <a:spLocks noGrp="1"/>
          </p:cNvSpPr>
          <p:nvPr>
            <p:ph type="dt" sz="half" idx="10"/>
          </p:nvPr>
        </p:nvSpPr>
        <p:spPr/>
        <p:txBody>
          <a:bodyPr/>
          <a:lstStyle/>
          <a:p>
            <a:fld id="{A04CF677-80DD-4C9F-A2B1-E1BFAD03BCD8}" type="datetimeFigureOut">
              <a:rPr lang="en-US" smtClean="0"/>
              <a:t>11/14/2013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2526282-9293-4492-B584-F1137BFF1CBD}" type="slidenum">
              <a:rPr lang="en-US" smtClean="0"/>
              <a:t>‹#›</a:t>
            </a:fld>
            <a:endParaRPr lang="en-US" dirty="0"/>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fld id="{A04CF677-80DD-4C9F-A2B1-E1BFAD03BCD8}" type="datetimeFigureOut">
              <a:rPr lang="en-US" smtClean="0"/>
              <a:t>11/14/2013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2526282-9293-4492-B584-F1137BFF1CBD}"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A04CF677-80DD-4C9F-A2B1-E1BFAD03BCD8}" type="datetimeFigureOut">
              <a:rPr lang="en-US" smtClean="0"/>
              <a:t>11/14/2013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2526282-9293-4492-B584-F1137BFF1CB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A04CF677-80DD-4C9F-A2B1-E1BFAD03BCD8}" type="datetimeFigureOut">
              <a:rPr lang="en-US" smtClean="0"/>
              <a:t>11/14/2013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526282-9293-4492-B584-F1137BFF1CBD}" type="slidenum">
              <a:rPr lang="en-US" smtClean="0"/>
              <a:t>‹#›</a:t>
            </a:fld>
            <a:endParaRPr lang="en-US" dirty="0"/>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A04CF677-80DD-4C9F-A2B1-E1BFAD03BCD8}" type="datetimeFigureOut">
              <a:rPr lang="en-US" smtClean="0"/>
              <a:t>11/14/2013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526282-9293-4492-B584-F1137BFF1CBD}" type="slidenum">
              <a:rPr lang="en-US" smtClean="0"/>
              <a:t>‹#›</a:t>
            </a:fld>
            <a:endParaRPr lang="en-US" dirty="0"/>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A04CF677-80DD-4C9F-A2B1-E1BFAD03BCD8}" type="datetimeFigureOut">
              <a:rPr lang="en-US" smtClean="0"/>
              <a:t>11/14/2013</a:t>
            </a:fld>
            <a:endParaRPr lang="en-US" dirty="0"/>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62526282-9293-4492-B584-F1137BFF1CBD}"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lya.snell\AppData\Local\Microsoft\Windows\Temporary Internet Files\Content.IE5\PD2KXGDB\MP90038567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2819400"/>
            <a:ext cx="1524000" cy="2133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857865" y="2250153"/>
            <a:ext cx="7620000" cy="340647"/>
          </a:xfrm>
        </p:spPr>
        <p:txBody>
          <a:bodyPr>
            <a:noAutofit/>
          </a:bodyPr>
          <a:lstStyle/>
          <a:p>
            <a:pPr algn="ctr"/>
            <a:r>
              <a:rPr lang="en-US" sz="2000" b="1" i="1" dirty="0" smtClean="0">
                <a:solidFill>
                  <a:schemeClr val="bg1"/>
                </a:solidFill>
              </a:rPr>
              <a:t>adapted from New Zealand Numeracy Project  </a:t>
            </a:r>
            <a:endParaRPr lang="en-US" sz="2000" b="1" i="1" dirty="0">
              <a:solidFill>
                <a:schemeClr val="bg1"/>
              </a:solidFill>
            </a:endParaRPr>
          </a:p>
        </p:txBody>
      </p:sp>
      <p:sp>
        <p:nvSpPr>
          <p:cNvPr id="3" name="Subtitle 2"/>
          <p:cNvSpPr>
            <a:spLocks noGrp="1"/>
          </p:cNvSpPr>
          <p:nvPr>
            <p:ph type="subTitle" idx="1"/>
          </p:nvPr>
        </p:nvSpPr>
        <p:spPr>
          <a:xfrm>
            <a:off x="3581400" y="3048000"/>
            <a:ext cx="4876800" cy="1600200"/>
          </a:xfrm>
        </p:spPr>
        <p:txBody>
          <a:bodyPr>
            <a:normAutofit/>
          </a:bodyPr>
          <a:lstStyle/>
          <a:p>
            <a:pPr algn="ctr"/>
            <a:r>
              <a:rPr lang="en-US" sz="2400" dirty="0" smtClean="0">
                <a:solidFill>
                  <a:srgbClr val="0070C0"/>
                </a:solidFill>
              </a:rPr>
              <a:t>Credentialing Training</a:t>
            </a:r>
          </a:p>
          <a:p>
            <a:pPr algn="ctr"/>
            <a:r>
              <a:rPr lang="en-US" sz="2400" dirty="0" smtClean="0">
                <a:solidFill>
                  <a:srgbClr val="0070C0"/>
                </a:solidFill>
              </a:rPr>
              <a:t>Dr. Lya Snell, Mathematics Coordinator</a:t>
            </a:r>
          </a:p>
          <a:p>
            <a:pPr algn="ctr"/>
            <a:r>
              <a:rPr lang="en-US" sz="2400" dirty="0" smtClean="0">
                <a:solidFill>
                  <a:srgbClr val="0070C0"/>
                </a:solidFill>
              </a:rPr>
              <a:t>Henry County Schools</a:t>
            </a:r>
            <a:endParaRPr lang="en-US" sz="2400" dirty="0">
              <a:solidFill>
                <a:srgbClr val="0070C0"/>
              </a:solidFill>
            </a:endParaRPr>
          </a:p>
        </p:txBody>
      </p:sp>
      <p:sp>
        <p:nvSpPr>
          <p:cNvPr id="4" name="Title 1"/>
          <p:cNvSpPr txBox="1">
            <a:spLocks/>
          </p:cNvSpPr>
          <p:nvPr/>
        </p:nvSpPr>
        <p:spPr>
          <a:xfrm>
            <a:off x="838200" y="780128"/>
            <a:ext cx="7772400" cy="1470025"/>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200" b="1" dirty="0" smtClean="0">
                <a:solidFill>
                  <a:schemeClr val="bg1"/>
                </a:solidFill>
              </a:rPr>
              <a:t>IKAN &amp; GloSS Assessments</a:t>
            </a:r>
            <a:r>
              <a:rPr lang="en-US" dirty="0" smtClean="0">
                <a:solidFill>
                  <a:schemeClr val="bg1"/>
                </a:solidFill>
              </a:rPr>
              <a:t/>
            </a:r>
            <a:br>
              <a:rPr lang="en-US" dirty="0" smtClean="0">
                <a:solidFill>
                  <a:schemeClr val="bg1"/>
                </a:solidFill>
              </a:rPr>
            </a:br>
            <a:r>
              <a:rPr lang="en-US" dirty="0" smtClean="0">
                <a:solidFill>
                  <a:schemeClr val="bg1"/>
                </a:solidFill>
              </a:rPr>
              <a:t>(Mathematics Reasoning Inventory)</a:t>
            </a:r>
            <a:endParaRPr lang="en-US"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1" y="6041396"/>
            <a:ext cx="1524000" cy="702304"/>
          </a:xfrm>
          <a:prstGeom prst="rect">
            <a:avLst/>
          </a:prstGeom>
        </p:spPr>
      </p:pic>
      <p:sp>
        <p:nvSpPr>
          <p:cNvPr id="7" name="TextBox 6"/>
          <p:cNvSpPr txBox="1"/>
          <p:nvPr/>
        </p:nvSpPr>
        <p:spPr>
          <a:xfrm>
            <a:off x="6357257" y="6589811"/>
            <a:ext cx="2819400" cy="307777"/>
          </a:xfrm>
          <a:prstGeom prst="rect">
            <a:avLst/>
          </a:prstGeom>
          <a:noFill/>
        </p:spPr>
        <p:txBody>
          <a:bodyPr wrap="square" rtlCol="0">
            <a:spAutoFit/>
          </a:bodyPr>
          <a:lstStyle/>
          <a:p>
            <a:r>
              <a:rPr lang="en-US" sz="1400" b="1" dirty="0" smtClean="0">
                <a:effectLst>
                  <a:outerShdw blurRad="50800" dist="38100" dir="8100000" algn="tr" rotWithShape="0">
                    <a:prstClr val="black">
                      <a:alpha val="40000"/>
                    </a:prstClr>
                  </a:outerShdw>
                </a:effectLst>
              </a:rPr>
              <a:t>Learning &amp; Leadership Services</a:t>
            </a:r>
            <a:endParaRPr lang="en-US" sz="1400" b="1" dirty="0">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145775265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latin typeface="Aharoni" pitchFamily="2" charset="-79"/>
                <a:cs typeface="Aharoni" pitchFamily="2" charset="-79"/>
              </a:rPr>
              <a:t>Purpose</a:t>
            </a:r>
            <a:endParaRPr lang="en-US" dirty="0">
              <a:solidFill>
                <a:srgbClr val="0070C0"/>
              </a:solidFill>
              <a:latin typeface="Aharoni" pitchFamily="2" charset="-79"/>
              <a:cs typeface="Aharoni" pitchFamily="2" charset="-79"/>
            </a:endParaRPr>
          </a:p>
        </p:txBody>
      </p:sp>
      <p:sp>
        <p:nvSpPr>
          <p:cNvPr id="3" name="Content Placeholder 2"/>
          <p:cNvSpPr>
            <a:spLocks noGrp="1"/>
          </p:cNvSpPr>
          <p:nvPr>
            <p:ph idx="1"/>
          </p:nvPr>
        </p:nvSpPr>
        <p:spPr>
          <a:xfrm>
            <a:off x="228600" y="1600200"/>
            <a:ext cx="8534400" cy="4038599"/>
          </a:xfrm>
        </p:spPr>
        <p:txBody>
          <a:bodyPr>
            <a:normAutofit/>
          </a:bodyPr>
          <a:lstStyle/>
          <a:p>
            <a:r>
              <a:rPr lang="en-US" sz="3200" dirty="0" smtClean="0">
                <a:solidFill>
                  <a:schemeClr val="accent2"/>
                </a:solidFill>
              </a:rPr>
              <a:t>MATH REASONING &amp; COMPREHENSION </a:t>
            </a:r>
            <a:r>
              <a:rPr lang="en-US" sz="6000" b="1" dirty="0" smtClean="0">
                <a:solidFill>
                  <a:srgbClr val="0070C0"/>
                </a:solidFill>
              </a:rPr>
              <a:t>=</a:t>
            </a:r>
            <a:r>
              <a:rPr lang="en-US" sz="3200" dirty="0" smtClean="0">
                <a:solidFill>
                  <a:srgbClr val="0070C0"/>
                </a:solidFill>
              </a:rPr>
              <a:t> </a:t>
            </a:r>
            <a:r>
              <a:rPr lang="en-US" sz="3200" dirty="0" smtClean="0">
                <a:solidFill>
                  <a:schemeClr val="accent1"/>
                </a:solidFill>
              </a:rPr>
              <a:t>MASTERY/TRUE UNDERSTANDING OF COMMON CORE MATH STANDARDS</a:t>
            </a:r>
          </a:p>
          <a:p>
            <a:endParaRPr lang="en-US" sz="3600" dirty="0">
              <a:solidFill>
                <a:srgbClr val="0070C0"/>
              </a:solidFill>
            </a:endParaRPr>
          </a:p>
          <a:p>
            <a:r>
              <a:rPr lang="en-US" dirty="0" smtClean="0">
                <a:solidFill>
                  <a:srgbClr val="0070C0"/>
                </a:solidFill>
              </a:rPr>
              <a:t>IT IS IMPORTANT TO KNOW HOW THE STUDENT IS THINKING IN ORDER TO ADEQUATELY ASSIST HIM/HER WITH MISUNDERSTANDINGS.  IT’S NOT JUST ABOUT THE RIGHT ANSWER, BUT MORE ABOUT MENTAL PROCESSING TO ARRIVE AT AN ANSWER.</a:t>
            </a:r>
          </a:p>
          <a:p>
            <a:endParaRPr lang="en-US" dirty="0">
              <a:solidFill>
                <a:srgbClr val="0070C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1" y="6041396"/>
            <a:ext cx="1524000" cy="702304"/>
          </a:xfrm>
          <a:prstGeom prst="rect">
            <a:avLst/>
          </a:prstGeom>
        </p:spPr>
      </p:pic>
      <p:sp>
        <p:nvSpPr>
          <p:cNvPr id="5" name="TextBox 4"/>
          <p:cNvSpPr txBox="1"/>
          <p:nvPr/>
        </p:nvSpPr>
        <p:spPr>
          <a:xfrm>
            <a:off x="6324600" y="6550223"/>
            <a:ext cx="2819400" cy="307777"/>
          </a:xfrm>
          <a:prstGeom prst="rect">
            <a:avLst/>
          </a:prstGeom>
          <a:noFill/>
        </p:spPr>
        <p:txBody>
          <a:bodyPr wrap="square" rtlCol="0">
            <a:spAutoFit/>
          </a:bodyPr>
          <a:lstStyle/>
          <a:p>
            <a:r>
              <a:rPr lang="en-US" sz="1400" b="1" dirty="0" smtClean="0">
                <a:effectLst>
                  <a:outerShdw blurRad="50800" dist="38100" dir="8100000" algn="tr" rotWithShape="0">
                    <a:prstClr val="black">
                      <a:alpha val="40000"/>
                    </a:prstClr>
                  </a:outerShdw>
                </a:effectLst>
              </a:rPr>
              <a:t>Learning &amp; Leadership Services</a:t>
            </a:r>
            <a:endParaRPr lang="en-US" sz="1400" b="1" dirty="0">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1072794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rPr>
              <a:t>Overview of Module 2</a:t>
            </a:r>
            <a:endParaRPr lang="en-US" b="1" dirty="0">
              <a:solidFill>
                <a:srgbClr val="0070C0"/>
              </a:solidFill>
            </a:endParaRPr>
          </a:p>
        </p:txBody>
      </p:sp>
      <p:sp>
        <p:nvSpPr>
          <p:cNvPr id="3" name="Content Placeholder 2"/>
          <p:cNvSpPr>
            <a:spLocks noGrp="1"/>
          </p:cNvSpPr>
          <p:nvPr>
            <p:ph idx="1"/>
          </p:nvPr>
        </p:nvSpPr>
        <p:spPr>
          <a:xfrm>
            <a:off x="457200" y="1295400"/>
            <a:ext cx="8229600" cy="4830763"/>
          </a:xfrm>
        </p:spPr>
        <p:txBody>
          <a:bodyPr>
            <a:normAutofit/>
          </a:bodyPr>
          <a:lstStyle/>
          <a:p>
            <a:r>
              <a:rPr lang="en-US" sz="2400" dirty="0" smtClean="0">
                <a:solidFill>
                  <a:srgbClr val="0070C0"/>
                </a:solidFill>
              </a:rPr>
              <a:t>Overview of Assessments &amp; Expectations</a:t>
            </a:r>
          </a:p>
          <a:p>
            <a:r>
              <a:rPr lang="en-US" sz="2400" dirty="0" smtClean="0">
                <a:solidFill>
                  <a:srgbClr val="0070C0"/>
                </a:solidFill>
              </a:rPr>
              <a:t>Description of Strategy Stages</a:t>
            </a:r>
          </a:p>
          <a:p>
            <a:r>
              <a:rPr lang="en-US" sz="2400" dirty="0" smtClean="0">
                <a:solidFill>
                  <a:srgbClr val="0070C0"/>
                </a:solidFill>
              </a:rPr>
              <a:t>Summary Report</a:t>
            </a:r>
          </a:p>
          <a:p>
            <a:r>
              <a:rPr lang="en-US" sz="2400" dirty="0" smtClean="0">
                <a:solidFill>
                  <a:srgbClr val="0070C0"/>
                </a:solidFill>
              </a:rPr>
              <a:t>Data Interpretations (GloSS &amp; IKAN)</a:t>
            </a:r>
          </a:p>
          <a:p>
            <a:r>
              <a:rPr lang="en-US" sz="2400" dirty="0" smtClean="0">
                <a:solidFill>
                  <a:srgbClr val="0070C0"/>
                </a:solidFill>
              </a:rPr>
              <a:t>Universal Screener Expectations</a:t>
            </a:r>
          </a:p>
          <a:p>
            <a:r>
              <a:rPr lang="en-US" sz="2400" dirty="0" smtClean="0">
                <a:solidFill>
                  <a:srgbClr val="0070C0"/>
                </a:solidFill>
              </a:rPr>
              <a:t>Understanding POINT</a:t>
            </a:r>
          </a:p>
          <a:p>
            <a:r>
              <a:rPr lang="en-US" sz="2400" dirty="0" smtClean="0">
                <a:solidFill>
                  <a:srgbClr val="0070C0"/>
                </a:solidFill>
              </a:rPr>
              <a:t>Flexible Grouping using the data</a:t>
            </a:r>
          </a:p>
          <a:p>
            <a:r>
              <a:rPr lang="en-US" sz="2400" dirty="0" smtClean="0">
                <a:solidFill>
                  <a:srgbClr val="0070C0"/>
                </a:solidFill>
              </a:rPr>
              <a:t>Performance Task with Actual Student Data</a:t>
            </a:r>
          </a:p>
          <a:p>
            <a:r>
              <a:rPr lang="en-US" sz="2400" dirty="0" smtClean="0">
                <a:solidFill>
                  <a:srgbClr val="0070C0"/>
                </a:solidFill>
              </a:rPr>
              <a:t>Using the Assessments for Tiers 1, 2, and 3 of MTSS</a:t>
            </a:r>
            <a:endParaRPr lang="en-US" sz="2400" dirty="0">
              <a:solidFill>
                <a:srgbClr val="0070C0"/>
              </a:solidFill>
            </a:endParaRPr>
          </a:p>
          <a:p>
            <a:r>
              <a:rPr lang="en-US" sz="2400" dirty="0" smtClean="0">
                <a:solidFill>
                  <a:srgbClr val="0070C0"/>
                </a:solidFill>
              </a:rPr>
              <a:t>Overview of Module 3</a:t>
            </a:r>
            <a:endParaRPr lang="en-US" sz="2400" dirty="0">
              <a:solidFill>
                <a:srgbClr val="0070C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1" y="6041396"/>
            <a:ext cx="1524000" cy="702304"/>
          </a:xfrm>
          <a:prstGeom prst="rect">
            <a:avLst/>
          </a:prstGeom>
        </p:spPr>
      </p:pic>
      <p:sp>
        <p:nvSpPr>
          <p:cNvPr id="5" name="TextBox 4"/>
          <p:cNvSpPr txBox="1"/>
          <p:nvPr/>
        </p:nvSpPr>
        <p:spPr>
          <a:xfrm>
            <a:off x="6324600" y="6550223"/>
            <a:ext cx="2819400" cy="307777"/>
          </a:xfrm>
          <a:prstGeom prst="rect">
            <a:avLst/>
          </a:prstGeom>
          <a:noFill/>
        </p:spPr>
        <p:txBody>
          <a:bodyPr wrap="square" rtlCol="0">
            <a:spAutoFit/>
          </a:bodyPr>
          <a:lstStyle/>
          <a:p>
            <a:r>
              <a:rPr lang="en-US" sz="1400" b="1" dirty="0" smtClean="0">
                <a:effectLst>
                  <a:outerShdw blurRad="50800" dist="38100" dir="8100000" algn="tr" rotWithShape="0">
                    <a:prstClr val="black">
                      <a:alpha val="40000"/>
                    </a:prstClr>
                  </a:outerShdw>
                </a:effectLst>
              </a:rPr>
              <a:t>Learning &amp; Leadership Services</a:t>
            </a:r>
            <a:endParaRPr lang="en-US" sz="1400" b="1" dirty="0">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1123387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solidFill>
                  <a:srgbClr val="0070C0"/>
                </a:solidFill>
                <a:latin typeface="Aharoni" pitchFamily="2" charset="-79"/>
                <a:cs typeface="Aharoni" pitchFamily="2" charset="-79"/>
              </a:rPr>
              <a:t>Description of Strategy Stages</a:t>
            </a:r>
            <a:endParaRPr lang="en-US" b="1" dirty="0">
              <a:solidFill>
                <a:srgbClr val="0070C0"/>
              </a:solidFill>
              <a:latin typeface="Aharoni" pitchFamily="2" charset="-79"/>
              <a:cs typeface="Aharoni" pitchFamily="2" charset="-79"/>
            </a:endParaRPr>
          </a:p>
        </p:txBody>
      </p:sp>
      <p:sp>
        <p:nvSpPr>
          <p:cNvPr id="3" name="Content Placeholder 2"/>
          <p:cNvSpPr>
            <a:spLocks noGrp="1"/>
          </p:cNvSpPr>
          <p:nvPr>
            <p:ph idx="1"/>
          </p:nvPr>
        </p:nvSpPr>
        <p:spPr>
          <a:xfrm>
            <a:off x="811925" y="1219200"/>
            <a:ext cx="7772400" cy="761999"/>
          </a:xfrm>
        </p:spPr>
        <p:txBody>
          <a:bodyPr/>
          <a:lstStyle/>
          <a:p>
            <a:r>
              <a:rPr lang="en-US" dirty="0" smtClean="0">
                <a:solidFill>
                  <a:srgbClr val="0070C0"/>
                </a:solidFill>
              </a:rPr>
              <a:t>It is important for teachers to understand the 0 - 8 strategy stages completely before administering this assessment.</a:t>
            </a:r>
            <a:endParaRPr lang="en-US" dirty="0">
              <a:solidFill>
                <a:srgbClr val="0070C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1" y="6041396"/>
            <a:ext cx="1524000" cy="702304"/>
          </a:xfrm>
          <a:prstGeom prst="rect">
            <a:avLst/>
          </a:prstGeom>
        </p:spPr>
      </p:pic>
      <p:sp>
        <p:nvSpPr>
          <p:cNvPr id="5" name="TextBox 4"/>
          <p:cNvSpPr txBox="1"/>
          <p:nvPr/>
        </p:nvSpPr>
        <p:spPr>
          <a:xfrm>
            <a:off x="6324600" y="6550223"/>
            <a:ext cx="2819400" cy="307777"/>
          </a:xfrm>
          <a:prstGeom prst="rect">
            <a:avLst/>
          </a:prstGeom>
          <a:noFill/>
        </p:spPr>
        <p:txBody>
          <a:bodyPr wrap="square" rtlCol="0">
            <a:spAutoFit/>
          </a:bodyPr>
          <a:lstStyle/>
          <a:p>
            <a:r>
              <a:rPr lang="en-US" sz="1400" b="1" dirty="0" smtClean="0">
                <a:effectLst>
                  <a:outerShdw blurRad="50800" dist="38100" dir="8100000" algn="tr" rotWithShape="0">
                    <a:prstClr val="black">
                      <a:alpha val="40000"/>
                    </a:prstClr>
                  </a:outerShdw>
                </a:effectLst>
              </a:rPr>
              <a:t>Learning &amp; Leadership Services</a:t>
            </a:r>
            <a:endParaRPr lang="en-US" sz="1400" b="1" dirty="0">
              <a:effectLst>
                <a:outerShdw blurRad="50800" dist="38100" dir="8100000" algn="tr" rotWithShape="0">
                  <a:prstClr val="black">
                    <a:alpha val="40000"/>
                  </a:prstClr>
                </a:outerShdw>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1063958343"/>
              </p:ext>
            </p:extLst>
          </p:nvPr>
        </p:nvGraphicFramePr>
        <p:xfrm>
          <a:off x="1634360" y="2286000"/>
          <a:ext cx="6248400" cy="3345381"/>
        </p:xfrm>
        <a:graphic>
          <a:graphicData uri="http://schemas.openxmlformats.org/drawingml/2006/table">
            <a:tbl>
              <a:tblPr firstRow="1" firstCol="1" bandRow="1"/>
              <a:tblGrid>
                <a:gridCol w="6248400"/>
              </a:tblGrid>
              <a:tr h="289064">
                <a:tc>
                  <a:txBody>
                    <a:bodyPr/>
                    <a:lstStyle/>
                    <a:p>
                      <a:pPr marL="0" marR="0">
                        <a:lnSpc>
                          <a:spcPct val="115000"/>
                        </a:lnSpc>
                        <a:spcBef>
                          <a:spcPts val="0"/>
                        </a:spcBef>
                        <a:spcAft>
                          <a:spcPts val="0"/>
                        </a:spcAft>
                      </a:pPr>
                      <a:r>
                        <a:rPr lang="en-US" sz="1600" b="1" dirty="0">
                          <a:solidFill>
                            <a:srgbClr val="333333"/>
                          </a:solidFill>
                          <a:effectLst/>
                          <a:latin typeface="Arial"/>
                          <a:ea typeface="Times New Roman"/>
                          <a:cs typeface="Times New Roman"/>
                        </a:rPr>
                        <a:t>Stage 0: </a:t>
                      </a:r>
                      <a:r>
                        <a:rPr lang="en-US" sz="1600" b="1" dirty="0" smtClean="0">
                          <a:solidFill>
                            <a:srgbClr val="333333"/>
                          </a:solidFill>
                          <a:effectLst/>
                          <a:latin typeface="Arial"/>
                          <a:ea typeface="Times New Roman"/>
                          <a:cs typeface="Times New Roman"/>
                        </a:rPr>
                        <a:t>EM (Emergent)</a:t>
                      </a:r>
                      <a:endParaRPr lang="en-US" sz="1600" dirty="0">
                        <a:effectLst/>
                        <a:latin typeface="Calibri"/>
                        <a:ea typeface="Calibri"/>
                        <a:cs typeface="Times New Roman"/>
                      </a:endParaRPr>
                    </a:p>
                  </a:txBody>
                  <a:tcPr marL="28182" marR="28182" marT="28182" marB="281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786">
                <a:tc>
                  <a:txBody>
                    <a:bodyPr/>
                    <a:lstStyle/>
                    <a:p>
                      <a:pPr marL="0" marR="0">
                        <a:lnSpc>
                          <a:spcPct val="115000"/>
                        </a:lnSpc>
                        <a:spcBef>
                          <a:spcPts val="0"/>
                        </a:spcBef>
                        <a:spcAft>
                          <a:spcPts val="0"/>
                        </a:spcAft>
                      </a:pPr>
                      <a:r>
                        <a:rPr lang="en-US" sz="1600" b="1" dirty="0">
                          <a:solidFill>
                            <a:srgbClr val="333333"/>
                          </a:solidFill>
                          <a:effectLst/>
                          <a:latin typeface="Arial"/>
                          <a:ea typeface="Times New Roman"/>
                          <a:cs typeface="Times New Roman"/>
                        </a:rPr>
                        <a:t>Stage 1: </a:t>
                      </a:r>
                      <a:r>
                        <a:rPr lang="en-US" sz="1600" b="1" dirty="0" smtClean="0">
                          <a:solidFill>
                            <a:srgbClr val="333333"/>
                          </a:solidFill>
                          <a:effectLst/>
                          <a:latin typeface="Arial"/>
                          <a:ea typeface="Times New Roman"/>
                          <a:cs typeface="Times New Roman"/>
                        </a:rPr>
                        <a:t>CA (One-to-one counting)</a:t>
                      </a:r>
                      <a:endParaRPr lang="en-US" sz="1600" dirty="0">
                        <a:effectLst/>
                        <a:latin typeface="Calibri"/>
                        <a:ea typeface="Calibri"/>
                        <a:cs typeface="Times New Roman"/>
                      </a:endParaRPr>
                    </a:p>
                  </a:txBody>
                  <a:tcPr marL="28182" marR="28182" marT="28182" marB="281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786">
                <a:tc>
                  <a:txBody>
                    <a:bodyPr/>
                    <a:lstStyle/>
                    <a:p>
                      <a:pPr marL="0" marR="0">
                        <a:lnSpc>
                          <a:spcPct val="115000"/>
                        </a:lnSpc>
                        <a:spcBef>
                          <a:spcPts val="0"/>
                        </a:spcBef>
                        <a:spcAft>
                          <a:spcPts val="0"/>
                        </a:spcAft>
                      </a:pPr>
                      <a:r>
                        <a:rPr lang="en-US" sz="1600" b="1" dirty="0">
                          <a:solidFill>
                            <a:srgbClr val="333333"/>
                          </a:solidFill>
                          <a:effectLst/>
                          <a:latin typeface="Arial"/>
                          <a:ea typeface="Times New Roman"/>
                          <a:cs typeface="Times New Roman"/>
                        </a:rPr>
                        <a:t>Stage 2: </a:t>
                      </a:r>
                      <a:r>
                        <a:rPr lang="en-US" sz="1600" b="1" dirty="0" smtClean="0">
                          <a:solidFill>
                            <a:srgbClr val="333333"/>
                          </a:solidFill>
                          <a:effectLst/>
                          <a:latin typeface="Arial"/>
                          <a:ea typeface="Times New Roman"/>
                          <a:cs typeface="Times New Roman"/>
                        </a:rPr>
                        <a:t>CA (Counting </a:t>
                      </a:r>
                      <a:r>
                        <a:rPr lang="en-US" sz="1600" b="1" dirty="0">
                          <a:solidFill>
                            <a:srgbClr val="333333"/>
                          </a:solidFill>
                          <a:effectLst/>
                          <a:latin typeface="Arial"/>
                          <a:ea typeface="Times New Roman"/>
                          <a:cs typeface="Times New Roman"/>
                        </a:rPr>
                        <a:t>from one on </a:t>
                      </a:r>
                      <a:r>
                        <a:rPr lang="en-US" sz="1600" b="1" dirty="0" smtClean="0">
                          <a:solidFill>
                            <a:srgbClr val="333333"/>
                          </a:solidFill>
                          <a:effectLst/>
                          <a:latin typeface="Arial"/>
                          <a:ea typeface="Times New Roman"/>
                          <a:cs typeface="Times New Roman"/>
                        </a:rPr>
                        <a:t>materials)</a:t>
                      </a:r>
                      <a:endParaRPr lang="en-US" sz="1600" dirty="0">
                        <a:effectLst/>
                        <a:latin typeface="Calibri"/>
                        <a:ea typeface="Calibri"/>
                        <a:cs typeface="Times New Roman"/>
                      </a:endParaRPr>
                    </a:p>
                  </a:txBody>
                  <a:tcPr marL="28182" marR="28182" marT="28182" marB="281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786">
                <a:tc>
                  <a:txBody>
                    <a:bodyPr/>
                    <a:lstStyle/>
                    <a:p>
                      <a:pPr marL="0" marR="0">
                        <a:lnSpc>
                          <a:spcPct val="115000"/>
                        </a:lnSpc>
                        <a:spcBef>
                          <a:spcPts val="0"/>
                        </a:spcBef>
                        <a:spcAft>
                          <a:spcPts val="0"/>
                        </a:spcAft>
                      </a:pPr>
                      <a:r>
                        <a:rPr lang="en-US" sz="1600" b="1" dirty="0">
                          <a:solidFill>
                            <a:srgbClr val="333333"/>
                          </a:solidFill>
                          <a:effectLst/>
                          <a:latin typeface="Arial"/>
                          <a:ea typeface="Times New Roman"/>
                          <a:cs typeface="Times New Roman"/>
                        </a:rPr>
                        <a:t>Stage 3: </a:t>
                      </a:r>
                      <a:r>
                        <a:rPr lang="en-US" sz="1600" b="1" dirty="0" smtClean="0">
                          <a:solidFill>
                            <a:srgbClr val="333333"/>
                          </a:solidFill>
                          <a:effectLst/>
                          <a:latin typeface="Arial"/>
                          <a:ea typeface="Times New Roman"/>
                          <a:cs typeface="Times New Roman"/>
                        </a:rPr>
                        <a:t>CAI (Counting </a:t>
                      </a:r>
                      <a:r>
                        <a:rPr lang="en-US" sz="1600" b="1" dirty="0">
                          <a:solidFill>
                            <a:srgbClr val="333333"/>
                          </a:solidFill>
                          <a:effectLst/>
                          <a:latin typeface="Arial"/>
                          <a:ea typeface="Times New Roman"/>
                          <a:cs typeface="Times New Roman"/>
                        </a:rPr>
                        <a:t>from one by </a:t>
                      </a:r>
                      <a:r>
                        <a:rPr lang="en-US" sz="1600" b="1" dirty="0" smtClean="0">
                          <a:solidFill>
                            <a:srgbClr val="333333"/>
                          </a:solidFill>
                          <a:effectLst/>
                          <a:latin typeface="Arial"/>
                          <a:ea typeface="Times New Roman"/>
                          <a:cs typeface="Times New Roman"/>
                        </a:rPr>
                        <a:t>imaging)</a:t>
                      </a:r>
                      <a:endParaRPr lang="en-US" sz="1600" dirty="0">
                        <a:effectLst/>
                        <a:latin typeface="Calibri"/>
                        <a:ea typeface="Calibri"/>
                        <a:cs typeface="Times New Roman"/>
                      </a:endParaRPr>
                    </a:p>
                  </a:txBody>
                  <a:tcPr marL="28182" marR="28182" marT="28182" marB="281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064">
                <a:tc>
                  <a:txBody>
                    <a:bodyPr/>
                    <a:lstStyle/>
                    <a:p>
                      <a:pPr marL="0" marR="0">
                        <a:lnSpc>
                          <a:spcPct val="115000"/>
                        </a:lnSpc>
                        <a:spcBef>
                          <a:spcPts val="0"/>
                        </a:spcBef>
                        <a:spcAft>
                          <a:spcPts val="0"/>
                        </a:spcAft>
                      </a:pPr>
                      <a:r>
                        <a:rPr lang="en-US" sz="1600" b="1" dirty="0">
                          <a:solidFill>
                            <a:srgbClr val="333333"/>
                          </a:solidFill>
                          <a:effectLst/>
                          <a:latin typeface="Arial"/>
                          <a:ea typeface="Times New Roman"/>
                          <a:cs typeface="Times New Roman"/>
                        </a:rPr>
                        <a:t>Stage 4: </a:t>
                      </a:r>
                      <a:r>
                        <a:rPr lang="en-US" sz="1600" b="1" dirty="0" smtClean="0">
                          <a:solidFill>
                            <a:srgbClr val="333333"/>
                          </a:solidFill>
                          <a:effectLst/>
                          <a:latin typeface="Arial"/>
                          <a:ea typeface="Times New Roman"/>
                          <a:cs typeface="Times New Roman"/>
                        </a:rPr>
                        <a:t>AC (Advanced counting)</a:t>
                      </a:r>
                      <a:endParaRPr lang="en-US" sz="1600" dirty="0">
                        <a:effectLst/>
                        <a:latin typeface="Calibri"/>
                        <a:ea typeface="Calibri"/>
                        <a:cs typeface="Times New Roman"/>
                      </a:endParaRPr>
                    </a:p>
                  </a:txBody>
                  <a:tcPr marL="28182" marR="28182" marT="28182" marB="281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786">
                <a:tc>
                  <a:txBody>
                    <a:bodyPr/>
                    <a:lstStyle/>
                    <a:p>
                      <a:pPr marL="0" marR="0">
                        <a:lnSpc>
                          <a:spcPct val="115000"/>
                        </a:lnSpc>
                        <a:spcBef>
                          <a:spcPts val="0"/>
                        </a:spcBef>
                        <a:spcAft>
                          <a:spcPts val="0"/>
                        </a:spcAft>
                      </a:pPr>
                      <a:r>
                        <a:rPr lang="en-US" sz="1600" b="1" dirty="0">
                          <a:solidFill>
                            <a:srgbClr val="333333"/>
                          </a:solidFill>
                          <a:effectLst/>
                          <a:latin typeface="Arial"/>
                          <a:ea typeface="Times New Roman"/>
                          <a:cs typeface="Times New Roman"/>
                        </a:rPr>
                        <a:t>Stage 5: </a:t>
                      </a:r>
                      <a:r>
                        <a:rPr lang="en-US" sz="1600" b="1" dirty="0" smtClean="0">
                          <a:solidFill>
                            <a:srgbClr val="333333"/>
                          </a:solidFill>
                          <a:effectLst/>
                          <a:latin typeface="Arial"/>
                          <a:ea typeface="Times New Roman"/>
                          <a:cs typeface="Times New Roman"/>
                        </a:rPr>
                        <a:t>EA (Early </a:t>
                      </a:r>
                      <a:r>
                        <a:rPr lang="en-US" sz="1600" b="1" dirty="0">
                          <a:solidFill>
                            <a:srgbClr val="333333"/>
                          </a:solidFill>
                          <a:effectLst/>
                          <a:latin typeface="Arial"/>
                          <a:ea typeface="Times New Roman"/>
                          <a:cs typeface="Times New Roman"/>
                        </a:rPr>
                        <a:t>additive </a:t>
                      </a:r>
                      <a:r>
                        <a:rPr lang="en-US" sz="1600" b="1" dirty="0" smtClean="0">
                          <a:solidFill>
                            <a:srgbClr val="333333"/>
                          </a:solidFill>
                          <a:effectLst/>
                          <a:latin typeface="Arial"/>
                          <a:ea typeface="Times New Roman"/>
                          <a:cs typeface="Times New Roman"/>
                        </a:rPr>
                        <a:t>part-whole)</a:t>
                      </a:r>
                      <a:endParaRPr lang="en-US" sz="1600" dirty="0">
                        <a:effectLst/>
                        <a:latin typeface="Calibri"/>
                        <a:ea typeface="Calibri"/>
                        <a:cs typeface="Times New Roman"/>
                      </a:endParaRPr>
                    </a:p>
                  </a:txBody>
                  <a:tcPr marL="28182" marR="28182" marT="28182" marB="281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524">
                <a:tc>
                  <a:txBody>
                    <a:bodyPr/>
                    <a:lstStyle/>
                    <a:p>
                      <a:pPr marL="0" marR="0">
                        <a:lnSpc>
                          <a:spcPct val="115000"/>
                        </a:lnSpc>
                        <a:spcBef>
                          <a:spcPts val="0"/>
                        </a:spcBef>
                        <a:spcAft>
                          <a:spcPts val="0"/>
                        </a:spcAft>
                      </a:pPr>
                      <a:r>
                        <a:rPr lang="en-US" sz="1600" b="1" dirty="0">
                          <a:solidFill>
                            <a:srgbClr val="333333"/>
                          </a:solidFill>
                          <a:effectLst/>
                          <a:latin typeface="Arial"/>
                          <a:ea typeface="Times New Roman"/>
                          <a:cs typeface="Times New Roman"/>
                        </a:rPr>
                        <a:t>Stage 6: </a:t>
                      </a:r>
                      <a:r>
                        <a:rPr lang="en-US" sz="1600" b="1" dirty="0" smtClean="0">
                          <a:solidFill>
                            <a:srgbClr val="333333"/>
                          </a:solidFill>
                          <a:effectLst/>
                          <a:latin typeface="Arial"/>
                          <a:ea typeface="Times New Roman"/>
                          <a:cs typeface="Times New Roman"/>
                        </a:rPr>
                        <a:t>AA (Advanced </a:t>
                      </a:r>
                      <a:r>
                        <a:rPr lang="en-US" sz="1600" b="1" dirty="0">
                          <a:solidFill>
                            <a:srgbClr val="333333"/>
                          </a:solidFill>
                          <a:effectLst/>
                          <a:latin typeface="Arial"/>
                          <a:ea typeface="Times New Roman"/>
                          <a:cs typeface="Times New Roman"/>
                        </a:rPr>
                        <a:t>additive/early multiplicative </a:t>
                      </a:r>
                      <a:r>
                        <a:rPr lang="en-US" sz="1600" b="1" dirty="0" smtClean="0">
                          <a:solidFill>
                            <a:srgbClr val="333333"/>
                          </a:solidFill>
                          <a:effectLst/>
                          <a:latin typeface="Arial"/>
                          <a:ea typeface="Times New Roman"/>
                          <a:cs typeface="Times New Roman"/>
                        </a:rPr>
                        <a:t>part-whole)</a:t>
                      </a:r>
                      <a:endParaRPr lang="en-US" sz="1600" dirty="0">
                        <a:effectLst/>
                        <a:latin typeface="Calibri"/>
                        <a:ea typeface="Calibri"/>
                        <a:cs typeface="Times New Roman"/>
                      </a:endParaRPr>
                    </a:p>
                  </a:txBody>
                  <a:tcPr marL="28182" marR="28182" marT="28182" marB="281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0" marR="0">
                        <a:lnSpc>
                          <a:spcPct val="115000"/>
                        </a:lnSpc>
                        <a:spcBef>
                          <a:spcPts val="0"/>
                        </a:spcBef>
                        <a:spcAft>
                          <a:spcPts val="0"/>
                        </a:spcAft>
                      </a:pPr>
                      <a:r>
                        <a:rPr lang="en-US" sz="1600" b="1" dirty="0">
                          <a:solidFill>
                            <a:srgbClr val="333333"/>
                          </a:solidFill>
                          <a:effectLst/>
                          <a:latin typeface="Arial"/>
                          <a:ea typeface="Times New Roman"/>
                          <a:cs typeface="Times New Roman"/>
                        </a:rPr>
                        <a:t>Stage 7: </a:t>
                      </a:r>
                      <a:r>
                        <a:rPr lang="en-US" sz="1600" b="1" dirty="0" smtClean="0">
                          <a:solidFill>
                            <a:srgbClr val="333333"/>
                          </a:solidFill>
                          <a:effectLst/>
                          <a:latin typeface="Arial"/>
                          <a:ea typeface="Times New Roman"/>
                          <a:cs typeface="Times New Roman"/>
                        </a:rPr>
                        <a:t>AM (Advanced </a:t>
                      </a:r>
                      <a:r>
                        <a:rPr lang="en-US" sz="1600" b="1" dirty="0">
                          <a:solidFill>
                            <a:srgbClr val="333333"/>
                          </a:solidFill>
                          <a:effectLst/>
                          <a:latin typeface="Arial"/>
                          <a:ea typeface="Times New Roman"/>
                          <a:cs typeface="Times New Roman"/>
                        </a:rPr>
                        <a:t>multiplicative </a:t>
                      </a:r>
                      <a:r>
                        <a:rPr lang="en-US" sz="1600" b="1" dirty="0" smtClean="0">
                          <a:solidFill>
                            <a:srgbClr val="333333"/>
                          </a:solidFill>
                          <a:effectLst/>
                          <a:latin typeface="Arial"/>
                          <a:ea typeface="Times New Roman"/>
                          <a:cs typeface="Times New Roman"/>
                        </a:rPr>
                        <a:t>part-whole)</a:t>
                      </a:r>
                      <a:endParaRPr lang="en-US" sz="1600" dirty="0">
                        <a:effectLst/>
                        <a:latin typeface="Calibri"/>
                        <a:ea typeface="Calibri"/>
                        <a:cs typeface="Times New Roman"/>
                      </a:endParaRPr>
                    </a:p>
                  </a:txBody>
                  <a:tcPr marL="28182" marR="28182" marT="28182" marB="281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117">
                <a:tc>
                  <a:txBody>
                    <a:bodyPr/>
                    <a:lstStyle/>
                    <a:p>
                      <a:pPr marL="0" marR="0">
                        <a:lnSpc>
                          <a:spcPct val="115000"/>
                        </a:lnSpc>
                        <a:spcBef>
                          <a:spcPts val="0"/>
                        </a:spcBef>
                        <a:spcAft>
                          <a:spcPts val="0"/>
                        </a:spcAft>
                      </a:pPr>
                      <a:r>
                        <a:rPr lang="en-US" sz="1600" b="1" dirty="0">
                          <a:solidFill>
                            <a:srgbClr val="333333"/>
                          </a:solidFill>
                          <a:effectLst/>
                          <a:latin typeface="Arial"/>
                          <a:ea typeface="Times New Roman"/>
                          <a:cs typeface="Times New Roman"/>
                        </a:rPr>
                        <a:t>Stage 8: </a:t>
                      </a:r>
                      <a:r>
                        <a:rPr lang="en-US" sz="1600" b="1" dirty="0" smtClean="0">
                          <a:solidFill>
                            <a:srgbClr val="333333"/>
                          </a:solidFill>
                          <a:effectLst/>
                          <a:latin typeface="Arial"/>
                          <a:ea typeface="Times New Roman"/>
                          <a:cs typeface="Times New Roman"/>
                        </a:rPr>
                        <a:t>AP (Advanced </a:t>
                      </a:r>
                      <a:r>
                        <a:rPr lang="en-US" sz="1600" b="1" dirty="0">
                          <a:solidFill>
                            <a:srgbClr val="333333"/>
                          </a:solidFill>
                          <a:effectLst/>
                          <a:latin typeface="Arial"/>
                          <a:ea typeface="Times New Roman"/>
                          <a:cs typeface="Times New Roman"/>
                        </a:rPr>
                        <a:t>proportional </a:t>
                      </a:r>
                      <a:r>
                        <a:rPr lang="en-US" sz="1600" b="1" dirty="0" smtClean="0">
                          <a:solidFill>
                            <a:srgbClr val="333333"/>
                          </a:solidFill>
                          <a:effectLst/>
                          <a:latin typeface="Arial"/>
                          <a:ea typeface="Times New Roman"/>
                          <a:cs typeface="Times New Roman"/>
                        </a:rPr>
                        <a:t>part-whole)</a:t>
                      </a:r>
                      <a:endParaRPr lang="en-US" sz="1600" dirty="0">
                        <a:effectLst/>
                        <a:latin typeface="Calibri"/>
                        <a:ea typeface="Calibri"/>
                        <a:cs typeface="Times New Roman"/>
                      </a:endParaRPr>
                    </a:p>
                  </a:txBody>
                  <a:tcPr marL="28182" marR="28182" marT="28182" marB="281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69123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lumMod val="75000"/>
                    <a:lumOff val="25000"/>
                  </a:schemeClr>
                </a:solidFill>
              </a:rPr>
              <a:t>Are you really comfortable with the strategy stages?</a:t>
            </a:r>
            <a:endParaRPr lang="en-US" dirty="0">
              <a:solidFill>
                <a:schemeClr val="bg1">
                  <a:lumMod val="75000"/>
                  <a:lumOff val="25000"/>
                </a:schemeClr>
              </a:solidFill>
            </a:endParaRPr>
          </a:p>
        </p:txBody>
      </p:sp>
      <p:sp>
        <p:nvSpPr>
          <p:cNvPr id="3" name="Content Placeholder 2"/>
          <p:cNvSpPr>
            <a:spLocks noGrp="1"/>
          </p:cNvSpPr>
          <p:nvPr>
            <p:ph idx="1"/>
          </p:nvPr>
        </p:nvSpPr>
        <p:spPr/>
        <p:txBody>
          <a:bodyPr>
            <a:normAutofit/>
          </a:bodyPr>
          <a:lstStyle/>
          <a:p>
            <a:r>
              <a:rPr lang="en-US" sz="4800" dirty="0" smtClean="0">
                <a:solidFill>
                  <a:schemeClr val="bg1">
                    <a:lumMod val="75000"/>
                    <a:lumOff val="25000"/>
                  </a:schemeClr>
                </a:solidFill>
              </a:rPr>
              <a:t>How comfortable are you in identifying the different stages?  Let’s see …  </a:t>
            </a:r>
            <a:r>
              <a:rPr lang="en-US" sz="4800" dirty="0" smtClean="0">
                <a:solidFill>
                  <a:schemeClr val="bg1">
                    <a:lumMod val="75000"/>
                    <a:lumOff val="25000"/>
                  </a:schemeClr>
                </a:solidFill>
                <a:sym typeface="Wingdings" pitchFamily="2" charset="2"/>
              </a:rPr>
              <a:t></a:t>
            </a:r>
            <a:endParaRPr lang="en-US" sz="4800" dirty="0">
              <a:solidFill>
                <a:schemeClr val="bg1">
                  <a:lumMod val="75000"/>
                  <a:lumOff val="25000"/>
                </a:schemeClr>
              </a:solidFill>
            </a:endParaRPr>
          </a:p>
        </p:txBody>
      </p:sp>
    </p:spTree>
    <p:extLst>
      <p:ext uri="{BB962C8B-B14F-4D97-AF65-F5344CB8AC3E}">
        <p14:creationId xmlns:p14="http://schemas.microsoft.com/office/powerpoint/2010/main" val="757832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752600"/>
          </a:xfrm>
        </p:spPr>
        <p:txBody>
          <a:bodyPr>
            <a:normAutofit fontScale="90000"/>
          </a:bodyPr>
          <a:lstStyle/>
          <a:p>
            <a:pPr algn="ctr"/>
            <a:r>
              <a:rPr lang="en-US" b="1" dirty="0" smtClean="0">
                <a:solidFill>
                  <a:srgbClr val="0070C0"/>
                </a:solidFill>
              </a:rPr>
              <a:t>How can you apply your understanding of strategy stages using </a:t>
            </a:r>
            <a:r>
              <a:rPr lang="en-US" b="1" dirty="0" err="1" smtClean="0">
                <a:solidFill>
                  <a:srgbClr val="0070C0"/>
                </a:solidFill>
              </a:rPr>
              <a:t>anthony’s</a:t>
            </a:r>
            <a:r>
              <a:rPr lang="en-US" b="1" dirty="0" smtClean="0">
                <a:solidFill>
                  <a:srgbClr val="0070C0"/>
                </a:solidFill>
              </a:rPr>
              <a:t> score sheet?</a:t>
            </a:r>
            <a:endParaRPr lang="en-US" b="1" u="sng" dirty="0">
              <a:solidFill>
                <a:srgbClr val="7030A0"/>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1" y="6041396"/>
            <a:ext cx="1524000" cy="702304"/>
          </a:xfrm>
          <a:prstGeom prst="rect">
            <a:avLst/>
          </a:prstGeom>
        </p:spPr>
      </p:pic>
      <p:sp>
        <p:nvSpPr>
          <p:cNvPr id="4" name="TextBox 3"/>
          <p:cNvSpPr txBox="1"/>
          <p:nvPr/>
        </p:nvSpPr>
        <p:spPr>
          <a:xfrm>
            <a:off x="6324600" y="6550223"/>
            <a:ext cx="2819400" cy="307777"/>
          </a:xfrm>
          <a:prstGeom prst="rect">
            <a:avLst/>
          </a:prstGeom>
          <a:noFill/>
        </p:spPr>
        <p:txBody>
          <a:bodyPr wrap="square" rtlCol="0">
            <a:spAutoFit/>
          </a:bodyPr>
          <a:lstStyle/>
          <a:p>
            <a:r>
              <a:rPr lang="en-US" sz="1400" b="1" dirty="0" smtClean="0">
                <a:effectLst>
                  <a:outerShdw blurRad="50800" dist="38100" dir="8100000" algn="tr" rotWithShape="0">
                    <a:prstClr val="black">
                      <a:alpha val="40000"/>
                    </a:prstClr>
                  </a:outerShdw>
                </a:effectLst>
              </a:rPr>
              <a:t>Learning &amp; Leadership Services</a:t>
            </a:r>
            <a:endParaRPr lang="en-US" sz="1400" b="1" dirty="0">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1098678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752600"/>
          </a:xfrm>
        </p:spPr>
        <p:txBody>
          <a:bodyPr>
            <a:normAutofit/>
          </a:bodyPr>
          <a:lstStyle/>
          <a:p>
            <a:pPr algn="ctr"/>
            <a:r>
              <a:rPr lang="en-US" b="1" dirty="0" smtClean="0">
                <a:solidFill>
                  <a:srgbClr val="0070C0"/>
                </a:solidFill>
              </a:rPr>
              <a:t>Understanding all </a:t>
            </a:r>
            <a:br>
              <a:rPr lang="en-US" b="1" dirty="0" smtClean="0">
                <a:solidFill>
                  <a:srgbClr val="0070C0"/>
                </a:solidFill>
              </a:rPr>
            </a:br>
            <a:r>
              <a:rPr lang="en-US" b="1" dirty="0" smtClean="0">
                <a:solidFill>
                  <a:srgbClr val="0070C0"/>
                </a:solidFill>
              </a:rPr>
              <a:t>sections of the </a:t>
            </a:r>
            <a:r>
              <a:rPr lang="en-US" b="1" dirty="0" err="1" smtClean="0">
                <a:solidFill>
                  <a:srgbClr val="0070C0"/>
                </a:solidFill>
              </a:rPr>
              <a:t>ikan</a:t>
            </a:r>
            <a:r>
              <a:rPr lang="en-US" b="1" dirty="0" smtClean="0">
                <a:solidFill>
                  <a:srgbClr val="0070C0"/>
                </a:solidFill>
              </a:rPr>
              <a:t> </a:t>
            </a:r>
            <a:r>
              <a:rPr lang="en-US" b="1" u="sng" dirty="0" smtClean="0">
                <a:solidFill>
                  <a:srgbClr val="7030A0"/>
                </a:solidFill>
                <a:effectLst>
                  <a:outerShdw blurRad="38100" dist="38100" dir="2700000" algn="tl">
                    <a:srgbClr val="000000">
                      <a:alpha val="43137"/>
                    </a:srgbClr>
                  </a:outerShdw>
                </a:effectLst>
              </a:rPr>
              <a:t>counting interview</a:t>
            </a:r>
            <a:endParaRPr lang="en-US" b="1" u="sng" dirty="0">
              <a:solidFill>
                <a:srgbClr val="7030A0"/>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1" y="6041396"/>
            <a:ext cx="1524000" cy="702304"/>
          </a:xfrm>
          <a:prstGeom prst="rect">
            <a:avLst/>
          </a:prstGeom>
        </p:spPr>
      </p:pic>
      <p:sp>
        <p:nvSpPr>
          <p:cNvPr id="4" name="TextBox 3"/>
          <p:cNvSpPr txBox="1"/>
          <p:nvPr/>
        </p:nvSpPr>
        <p:spPr>
          <a:xfrm>
            <a:off x="6324600" y="6550223"/>
            <a:ext cx="2819400" cy="307777"/>
          </a:xfrm>
          <a:prstGeom prst="rect">
            <a:avLst/>
          </a:prstGeom>
          <a:noFill/>
        </p:spPr>
        <p:txBody>
          <a:bodyPr wrap="square" rtlCol="0">
            <a:spAutoFit/>
          </a:bodyPr>
          <a:lstStyle/>
          <a:p>
            <a:r>
              <a:rPr lang="en-US" sz="1400" b="1" dirty="0" smtClean="0">
                <a:effectLst>
                  <a:outerShdw blurRad="50800" dist="38100" dir="8100000" algn="tr" rotWithShape="0">
                    <a:prstClr val="black">
                      <a:alpha val="40000"/>
                    </a:prstClr>
                  </a:outerShdw>
                </a:effectLst>
              </a:rPr>
              <a:t>Learning &amp; Leadership Services</a:t>
            </a:r>
            <a:endParaRPr lang="en-US" sz="1400" b="1" dirty="0">
              <a:effectLst>
                <a:outerShdw blurRad="50800" dist="38100" dir="8100000" algn="tr" rotWithShape="0">
                  <a:prstClr val="black">
                    <a:alpha val="40000"/>
                  </a:prstClr>
                </a:outerShdw>
              </a:effectLst>
            </a:endParaRPr>
          </a:p>
        </p:txBody>
      </p:sp>
      <p:sp>
        <p:nvSpPr>
          <p:cNvPr id="5" name="Explosion 2 4"/>
          <p:cNvSpPr/>
          <p:nvPr/>
        </p:nvSpPr>
        <p:spPr>
          <a:xfrm>
            <a:off x="6324600" y="4038600"/>
            <a:ext cx="2176603" cy="1905000"/>
          </a:xfrm>
          <a:prstGeom prst="irregularSeal2">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xplosion 2 5"/>
          <p:cNvSpPr/>
          <p:nvPr/>
        </p:nvSpPr>
        <p:spPr>
          <a:xfrm>
            <a:off x="762001" y="3429000"/>
            <a:ext cx="2718810" cy="2612396"/>
          </a:xfrm>
          <a:prstGeom prst="irregularSeal2">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xplosion 2 6"/>
          <p:cNvSpPr/>
          <p:nvPr/>
        </p:nvSpPr>
        <p:spPr>
          <a:xfrm rot="3090343">
            <a:off x="6822279" y="-13392"/>
            <a:ext cx="1880535" cy="2034564"/>
          </a:xfrm>
          <a:prstGeom prst="irregularSeal2">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xplosion 2 7"/>
          <p:cNvSpPr/>
          <p:nvPr/>
        </p:nvSpPr>
        <p:spPr>
          <a:xfrm rot="2942748">
            <a:off x="547868" y="-278744"/>
            <a:ext cx="2209766" cy="2923221"/>
          </a:xfrm>
          <a:prstGeom prst="irregularSeal2">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7010401" y="542225"/>
            <a:ext cx="1361134" cy="923330"/>
          </a:xfrm>
          <a:prstGeom prst="rect">
            <a:avLst/>
          </a:prstGeom>
          <a:noFill/>
        </p:spPr>
        <p:txBody>
          <a:bodyPr wrap="square" rtlCol="0">
            <a:spAutoFit/>
          </a:bodyPr>
          <a:lstStyle/>
          <a:p>
            <a:pPr algn="ctr"/>
            <a:r>
              <a:rPr lang="en-US" dirty="0" smtClean="0">
                <a:solidFill>
                  <a:schemeClr val="bg1"/>
                </a:solidFill>
              </a:rPr>
              <a:t>Recognition and Sequence</a:t>
            </a:r>
            <a:endParaRPr lang="en-US" dirty="0">
              <a:solidFill>
                <a:schemeClr val="bg1"/>
              </a:solidFill>
            </a:endParaRPr>
          </a:p>
        </p:txBody>
      </p:sp>
      <p:sp>
        <p:nvSpPr>
          <p:cNvPr id="10" name="TextBox 9"/>
          <p:cNvSpPr txBox="1"/>
          <p:nvPr/>
        </p:nvSpPr>
        <p:spPr>
          <a:xfrm>
            <a:off x="1005051" y="582701"/>
            <a:ext cx="1295400" cy="1200329"/>
          </a:xfrm>
          <a:prstGeom prst="rect">
            <a:avLst/>
          </a:prstGeom>
          <a:noFill/>
        </p:spPr>
        <p:txBody>
          <a:bodyPr wrap="square" rtlCol="0">
            <a:spAutoFit/>
          </a:bodyPr>
          <a:lstStyle/>
          <a:p>
            <a:pPr algn="ctr"/>
            <a:r>
              <a:rPr lang="en-US" dirty="0" smtClean="0">
                <a:solidFill>
                  <a:schemeClr val="bg1"/>
                </a:solidFill>
              </a:rPr>
              <a:t>Forward Number Word Sequence</a:t>
            </a:r>
            <a:endParaRPr lang="en-US" dirty="0">
              <a:solidFill>
                <a:schemeClr val="bg1"/>
              </a:solidFill>
            </a:endParaRPr>
          </a:p>
        </p:txBody>
      </p:sp>
      <p:sp>
        <p:nvSpPr>
          <p:cNvPr id="11" name="TextBox 10"/>
          <p:cNvSpPr txBox="1"/>
          <p:nvPr/>
        </p:nvSpPr>
        <p:spPr>
          <a:xfrm>
            <a:off x="1270438" y="4210733"/>
            <a:ext cx="1396562" cy="1200329"/>
          </a:xfrm>
          <a:prstGeom prst="rect">
            <a:avLst/>
          </a:prstGeom>
          <a:noFill/>
        </p:spPr>
        <p:txBody>
          <a:bodyPr wrap="square" rtlCol="0">
            <a:spAutoFit/>
          </a:bodyPr>
          <a:lstStyle/>
          <a:p>
            <a:pPr algn="ctr"/>
            <a:r>
              <a:rPr lang="en-US" dirty="0" smtClean="0">
                <a:solidFill>
                  <a:schemeClr val="bg1"/>
                </a:solidFill>
              </a:rPr>
              <a:t>Backward Number Word Sequence</a:t>
            </a:r>
            <a:endParaRPr lang="en-US" dirty="0">
              <a:solidFill>
                <a:schemeClr val="bg1"/>
              </a:solidFill>
            </a:endParaRPr>
          </a:p>
        </p:txBody>
      </p:sp>
      <p:sp>
        <p:nvSpPr>
          <p:cNvPr id="12" name="TextBox 11"/>
          <p:cNvSpPr txBox="1"/>
          <p:nvPr/>
        </p:nvSpPr>
        <p:spPr>
          <a:xfrm>
            <a:off x="6939495" y="4529435"/>
            <a:ext cx="1099257" cy="923330"/>
          </a:xfrm>
          <a:prstGeom prst="rect">
            <a:avLst/>
          </a:prstGeom>
          <a:noFill/>
        </p:spPr>
        <p:txBody>
          <a:bodyPr wrap="square" rtlCol="0">
            <a:spAutoFit/>
          </a:bodyPr>
          <a:lstStyle/>
          <a:p>
            <a:r>
              <a:rPr lang="en-US" dirty="0" smtClean="0">
                <a:solidFill>
                  <a:schemeClr val="bg1"/>
                </a:solidFill>
              </a:rPr>
              <a:t>R &amp; S to 20, 120, 1000</a:t>
            </a:r>
            <a:endParaRPr lang="en-US" dirty="0">
              <a:solidFill>
                <a:schemeClr val="bg1"/>
              </a:solidFill>
            </a:endParaRPr>
          </a:p>
        </p:txBody>
      </p:sp>
    </p:spTree>
    <p:extLst>
      <p:ext uri="{BB962C8B-B14F-4D97-AF65-F5344CB8AC3E}">
        <p14:creationId xmlns:p14="http://schemas.microsoft.com/office/powerpoint/2010/main" val="1053432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752600"/>
          </a:xfrm>
        </p:spPr>
        <p:txBody>
          <a:bodyPr>
            <a:normAutofit/>
          </a:bodyPr>
          <a:lstStyle/>
          <a:p>
            <a:pPr algn="ctr"/>
            <a:r>
              <a:rPr lang="en-US" b="1" dirty="0" smtClean="0">
                <a:solidFill>
                  <a:srgbClr val="0070C0"/>
                </a:solidFill>
              </a:rPr>
              <a:t>Understanding all </a:t>
            </a:r>
            <a:br>
              <a:rPr lang="en-US" b="1" dirty="0" smtClean="0">
                <a:solidFill>
                  <a:srgbClr val="0070C0"/>
                </a:solidFill>
              </a:rPr>
            </a:br>
            <a:r>
              <a:rPr lang="en-US" b="1" dirty="0" smtClean="0">
                <a:solidFill>
                  <a:srgbClr val="0070C0"/>
                </a:solidFill>
              </a:rPr>
              <a:t>domains of </a:t>
            </a:r>
            <a:r>
              <a:rPr lang="en-US" b="1" u="sng" dirty="0" err="1" smtClean="0">
                <a:solidFill>
                  <a:srgbClr val="0070C0"/>
                </a:solidFill>
              </a:rPr>
              <a:t>ikan</a:t>
            </a:r>
            <a:r>
              <a:rPr lang="en-US" b="1" u="sng" dirty="0" smtClean="0">
                <a:solidFill>
                  <a:srgbClr val="0070C0"/>
                </a:solidFill>
              </a:rPr>
              <a:t/>
            </a:r>
            <a:br>
              <a:rPr lang="en-US" b="1" u="sng" dirty="0" smtClean="0">
                <a:solidFill>
                  <a:srgbClr val="0070C0"/>
                </a:solidFill>
              </a:rPr>
            </a:br>
            <a:r>
              <a:rPr lang="en-US" b="1" u="sng" dirty="0" smtClean="0">
                <a:solidFill>
                  <a:schemeClr val="accent5">
                    <a:lumMod val="75000"/>
                  </a:schemeClr>
                </a:solidFill>
                <a:effectLst>
                  <a:outerShdw blurRad="38100" dist="38100" dir="2700000" algn="tl">
                    <a:srgbClr val="000000">
                      <a:alpha val="43137"/>
                    </a:srgbClr>
                  </a:outerShdw>
                </a:effectLst>
              </a:rPr>
              <a:t>Written Assessment</a:t>
            </a:r>
            <a:endParaRPr lang="en-US" b="1" u="sng" dirty="0">
              <a:solidFill>
                <a:schemeClr val="accent5">
                  <a:lumMod val="75000"/>
                </a:schemeClr>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1" y="6041396"/>
            <a:ext cx="1524000" cy="702304"/>
          </a:xfrm>
          <a:prstGeom prst="rect">
            <a:avLst/>
          </a:prstGeom>
        </p:spPr>
      </p:pic>
      <p:sp>
        <p:nvSpPr>
          <p:cNvPr id="4" name="TextBox 3"/>
          <p:cNvSpPr txBox="1"/>
          <p:nvPr/>
        </p:nvSpPr>
        <p:spPr>
          <a:xfrm>
            <a:off x="6324600" y="6550223"/>
            <a:ext cx="2819400" cy="307777"/>
          </a:xfrm>
          <a:prstGeom prst="rect">
            <a:avLst/>
          </a:prstGeom>
          <a:noFill/>
        </p:spPr>
        <p:txBody>
          <a:bodyPr wrap="square" rtlCol="0">
            <a:spAutoFit/>
          </a:bodyPr>
          <a:lstStyle/>
          <a:p>
            <a:r>
              <a:rPr lang="en-US" sz="1400" b="1" dirty="0" smtClean="0">
                <a:effectLst>
                  <a:outerShdw blurRad="50800" dist="38100" dir="8100000" algn="tr" rotWithShape="0">
                    <a:prstClr val="black">
                      <a:alpha val="40000"/>
                    </a:prstClr>
                  </a:outerShdw>
                </a:effectLst>
              </a:rPr>
              <a:t>Learning &amp; Leadership Services</a:t>
            </a:r>
            <a:endParaRPr lang="en-US" sz="1400" b="1" dirty="0">
              <a:effectLst>
                <a:outerShdw blurRad="50800" dist="38100" dir="8100000" algn="tr" rotWithShape="0">
                  <a:prstClr val="black">
                    <a:alpha val="40000"/>
                  </a:prstClr>
                </a:outerShdw>
              </a:effectLst>
            </a:endParaRPr>
          </a:p>
        </p:txBody>
      </p:sp>
      <p:sp>
        <p:nvSpPr>
          <p:cNvPr id="5" name="Explosion 2 4"/>
          <p:cNvSpPr/>
          <p:nvPr/>
        </p:nvSpPr>
        <p:spPr>
          <a:xfrm>
            <a:off x="6324600" y="4038600"/>
            <a:ext cx="2176603" cy="19050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xplosion 2 5"/>
          <p:cNvSpPr/>
          <p:nvPr/>
        </p:nvSpPr>
        <p:spPr>
          <a:xfrm>
            <a:off x="585951" y="3526221"/>
            <a:ext cx="2133599" cy="22098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xplosion 2 6"/>
          <p:cNvSpPr/>
          <p:nvPr/>
        </p:nvSpPr>
        <p:spPr>
          <a:xfrm rot="3090343">
            <a:off x="6574702" y="637191"/>
            <a:ext cx="1676399" cy="14478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xplosion 2 7"/>
          <p:cNvSpPr/>
          <p:nvPr/>
        </p:nvSpPr>
        <p:spPr>
          <a:xfrm rot="2942748">
            <a:off x="547868" y="-278744"/>
            <a:ext cx="2209766" cy="292322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7062116" y="4629466"/>
            <a:ext cx="990600" cy="646331"/>
          </a:xfrm>
          <a:prstGeom prst="rect">
            <a:avLst/>
          </a:prstGeom>
          <a:noFill/>
        </p:spPr>
        <p:txBody>
          <a:bodyPr wrap="square" rtlCol="0">
            <a:spAutoFit/>
          </a:bodyPr>
          <a:lstStyle/>
          <a:p>
            <a:r>
              <a:rPr lang="en-US" dirty="0" smtClean="0"/>
              <a:t>Basic Facts</a:t>
            </a:r>
            <a:endParaRPr lang="en-US" dirty="0"/>
          </a:p>
        </p:txBody>
      </p:sp>
      <p:sp>
        <p:nvSpPr>
          <p:cNvPr id="10" name="TextBox 9"/>
          <p:cNvSpPr txBox="1"/>
          <p:nvPr/>
        </p:nvSpPr>
        <p:spPr>
          <a:xfrm>
            <a:off x="1005051" y="657647"/>
            <a:ext cx="1295400" cy="923330"/>
          </a:xfrm>
          <a:prstGeom prst="rect">
            <a:avLst/>
          </a:prstGeom>
          <a:noFill/>
        </p:spPr>
        <p:txBody>
          <a:bodyPr wrap="square" rtlCol="0">
            <a:spAutoFit/>
          </a:bodyPr>
          <a:lstStyle/>
          <a:p>
            <a:r>
              <a:rPr lang="en-US" dirty="0" smtClean="0"/>
              <a:t>Number Sequence and Order</a:t>
            </a:r>
            <a:endParaRPr lang="en-US" dirty="0"/>
          </a:p>
        </p:txBody>
      </p:sp>
      <p:sp>
        <p:nvSpPr>
          <p:cNvPr id="11" name="TextBox 10"/>
          <p:cNvSpPr txBox="1"/>
          <p:nvPr/>
        </p:nvSpPr>
        <p:spPr>
          <a:xfrm>
            <a:off x="1104901" y="4306300"/>
            <a:ext cx="990600" cy="646331"/>
          </a:xfrm>
          <a:prstGeom prst="rect">
            <a:avLst/>
          </a:prstGeom>
          <a:noFill/>
        </p:spPr>
        <p:txBody>
          <a:bodyPr wrap="square" rtlCol="0">
            <a:spAutoFit/>
          </a:bodyPr>
          <a:lstStyle/>
          <a:p>
            <a:pPr algn="ctr"/>
            <a:r>
              <a:rPr lang="en-US" dirty="0" smtClean="0"/>
              <a:t>Place Value</a:t>
            </a:r>
            <a:endParaRPr lang="en-US" dirty="0"/>
          </a:p>
        </p:txBody>
      </p:sp>
      <p:sp>
        <p:nvSpPr>
          <p:cNvPr id="12" name="TextBox 11"/>
          <p:cNvSpPr txBox="1"/>
          <p:nvPr/>
        </p:nvSpPr>
        <p:spPr>
          <a:xfrm>
            <a:off x="6834739" y="1161393"/>
            <a:ext cx="1099257" cy="369332"/>
          </a:xfrm>
          <a:prstGeom prst="rect">
            <a:avLst/>
          </a:prstGeom>
          <a:noFill/>
        </p:spPr>
        <p:txBody>
          <a:bodyPr wrap="square" rtlCol="0">
            <a:spAutoFit/>
          </a:bodyPr>
          <a:lstStyle/>
          <a:p>
            <a:r>
              <a:rPr lang="en-US" dirty="0" smtClean="0"/>
              <a:t>Fractions</a:t>
            </a:r>
            <a:endParaRPr lang="en-US" dirty="0"/>
          </a:p>
        </p:txBody>
      </p:sp>
    </p:spTree>
    <p:extLst>
      <p:ext uri="{BB962C8B-B14F-4D97-AF65-F5344CB8AC3E}">
        <p14:creationId xmlns:p14="http://schemas.microsoft.com/office/powerpoint/2010/main" val="3442142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52600"/>
            <a:ext cx="8229600" cy="1752600"/>
          </a:xfrm>
        </p:spPr>
        <p:txBody>
          <a:bodyPr>
            <a:normAutofit/>
          </a:bodyPr>
          <a:lstStyle/>
          <a:p>
            <a:pPr algn="ctr"/>
            <a:endParaRPr lang="en-US" b="1" dirty="0">
              <a:solidFill>
                <a:srgbClr val="0070C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1" y="6041396"/>
            <a:ext cx="1524000" cy="702304"/>
          </a:xfrm>
          <a:prstGeom prst="rect">
            <a:avLst/>
          </a:prstGeom>
        </p:spPr>
      </p:pic>
      <p:sp>
        <p:nvSpPr>
          <p:cNvPr id="4" name="TextBox 3"/>
          <p:cNvSpPr txBox="1"/>
          <p:nvPr/>
        </p:nvSpPr>
        <p:spPr>
          <a:xfrm>
            <a:off x="6324600" y="6550223"/>
            <a:ext cx="2819400" cy="307777"/>
          </a:xfrm>
          <a:prstGeom prst="rect">
            <a:avLst/>
          </a:prstGeom>
          <a:noFill/>
        </p:spPr>
        <p:txBody>
          <a:bodyPr wrap="square" rtlCol="0">
            <a:spAutoFit/>
          </a:bodyPr>
          <a:lstStyle/>
          <a:p>
            <a:r>
              <a:rPr lang="en-US" sz="1400" b="1" dirty="0" smtClean="0">
                <a:effectLst>
                  <a:outerShdw blurRad="50800" dist="38100" dir="8100000" algn="tr" rotWithShape="0">
                    <a:prstClr val="black">
                      <a:alpha val="40000"/>
                    </a:prstClr>
                  </a:outerShdw>
                </a:effectLst>
              </a:rPr>
              <a:t>Learning &amp; Leadership Services</a:t>
            </a:r>
            <a:endParaRPr lang="en-US" sz="1400" b="1" dirty="0">
              <a:effectLst>
                <a:outerShdw blurRad="50800" dist="38100" dir="8100000" algn="tr" rotWithShape="0">
                  <a:prstClr val="black">
                    <a:alpha val="40000"/>
                  </a:prstClr>
                </a:outerShdw>
              </a:effectLst>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37776"/>
            <a:ext cx="8262937" cy="5703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17753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plosion 2 4"/>
          <p:cNvSpPr/>
          <p:nvPr/>
        </p:nvSpPr>
        <p:spPr>
          <a:xfrm rot="761022">
            <a:off x="485283" y="-34724"/>
            <a:ext cx="8430321" cy="542909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94390" y="1752600"/>
            <a:ext cx="6629400" cy="2133600"/>
          </a:xfrm>
        </p:spPr>
        <p:txBody>
          <a:bodyPr>
            <a:normAutofit/>
          </a:bodyPr>
          <a:lstStyle/>
          <a:p>
            <a:pPr algn="ctr"/>
            <a:r>
              <a:rPr lang="en-US" sz="4400" b="1" dirty="0" smtClean="0">
                <a:solidFill>
                  <a:srgbClr val="0070C0"/>
                </a:solidFill>
              </a:rPr>
              <a:t>Interpreting </a:t>
            </a:r>
            <a:br>
              <a:rPr lang="en-US" sz="4400" b="1" dirty="0" smtClean="0">
                <a:solidFill>
                  <a:srgbClr val="0070C0"/>
                </a:solidFill>
              </a:rPr>
            </a:br>
            <a:r>
              <a:rPr lang="en-US" sz="4400" b="1" dirty="0" smtClean="0">
                <a:solidFill>
                  <a:srgbClr val="0070C0"/>
                </a:solidFill>
              </a:rPr>
              <a:t>gloss and </a:t>
            </a:r>
            <a:r>
              <a:rPr lang="en-US" sz="4400" b="1" dirty="0" err="1" smtClean="0">
                <a:solidFill>
                  <a:srgbClr val="0070C0"/>
                </a:solidFill>
              </a:rPr>
              <a:t>ikan</a:t>
            </a:r>
            <a:r>
              <a:rPr lang="en-US" sz="4400" b="1" dirty="0" smtClean="0">
                <a:solidFill>
                  <a:srgbClr val="0070C0"/>
                </a:solidFill>
              </a:rPr>
              <a:t> data</a:t>
            </a:r>
            <a:endParaRPr lang="en-US" sz="4400" b="1" dirty="0">
              <a:solidFill>
                <a:srgbClr val="0070C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1" y="6041396"/>
            <a:ext cx="1524000" cy="702304"/>
          </a:xfrm>
          <a:prstGeom prst="rect">
            <a:avLst/>
          </a:prstGeom>
        </p:spPr>
      </p:pic>
      <p:sp>
        <p:nvSpPr>
          <p:cNvPr id="4" name="TextBox 3"/>
          <p:cNvSpPr txBox="1"/>
          <p:nvPr/>
        </p:nvSpPr>
        <p:spPr>
          <a:xfrm>
            <a:off x="6324600" y="6550223"/>
            <a:ext cx="2819400" cy="307777"/>
          </a:xfrm>
          <a:prstGeom prst="rect">
            <a:avLst/>
          </a:prstGeom>
          <a:noFill/>
        </p:spPr>
        <p:txBody>
          <a:bodyPr wrap="square" rtlCol="0">
            <a:spAutoFit/>
          </a:bodyPr>
          <a:lstStyle/>
          <a:p>
            <a:r>
              <a:rPr lang="en-US" sz="1400" b="1" dirty="0" smtClean="0">
                <a:effectLst>
                  <a:outerShdw blurRad="50800" dist="38100" dir="8100000" algn="tr" rotWithShape="0">
                    <a:prstClr val="black">
                      <a:alpha val="40000"/>
                    </a:prstClr>
                  </a:outerShdw>
                </a:effectLst>
              </a:rPr>
              <a:t>Learning &amp; Leadership Services</a:t>
            </a:r>
            <a:endParaRPr lang="en-US" sz="1400" b="1" dirty="0">
              <a:effectLst>
                <a:outerShdw blurRad="50800" dist="38100" dir="8100000" algn="tr" rotWithShape="0">
                  <a:prstClr val="black">
                    <a:alpha val="40000"/>
                  </a:prstClr>
                </a:outerShdw>
              </a:effectLst>
            </a:endParaRPr>
          </a:p>
        </p:txBody>
      </p:sp>
      <p:pic>
        <p:nvPicPr>
          <p:cNvPr id="11267" name="Picture 3" descr="C:\Users\lya.snell\AppData\Local\Microsoft\Windows\Temporary Internet Files\Content.IE5\AXMJNSIB\MC90003902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3485" y="4524880"/>
            <a:ext cx="1837030" cy="1878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775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1" y="6041396"/>
            <a:ext cx="1524000" cy="702304"/>
          </a:xfrm>
          <a:prstGeom prst="rect">
            <a:avLst/>
          </a:prstGeom>
        </p:spPr>
      </p:pic>
      <p:sp>
        <p:nvSpPr>
          <p:cNvPr id="4" name="TextBox 3"/>
          <p:cNvSpPr txBox="1"/>
          <p:nvPr/>
        </p:nvSpPr>
        <p:spPr>
          <a:xfrm>
            <a:off x="6324600" y="6550223"/>
            <a:ext cx="2819400" cy="307777"/>
          </a:xfrm>
          <a:prstGeom prst="rect">
            <a:avLst/>
          </a:prstGeom>
          <a:noFill/>
        </p:spPr>
        <p:txBody>
          <a:bodyPr wrap="square" rtlCol="0">
            <a:spAutoFit/>
          </a:bodyPr>
          <a:lstStyle/>
          <a:p>
            <a:r>
              <a:rPr lang="en-US" sz="1400" b="1" dirty="0" smtClean="0">
                <a:effectLst>
                  <a:outerShdw blurRad="50800" dist="38100" dir="8100000" algn="tr" rotWithShape="0">
                    <a:prstClr val="black">
                      <a:alpha val="40000"/>
                    </a:prstClr>
                  </a:outerShdw>
                </a:effectLst>
              </a:rPr>
              <a:t>Learning &amp; Leadership Services</a:t>
            </a:r>
            <a:endParaRPr lang="en-US" sz="1400" b="1" dirty="0">
              <a:effectLst>
                <a:outerShdw blurRad="50800" dist="38100" dir="8100000" algn="tr" rotWithShape="0">
                  <a:prstClr val="black">
                    <a:alpha val="40000"/>
                  </a:prstClr>
                </a:outerShdw>
              </a:effectLst>
            </a:endParaRPr>
          </a:p>
        </p:txBody>
      </p:sp>
      <p:sp>
        <p:nvSpPr>
          <p:cNvPr id="6" name="Title 5"/>
          <p:cNvSpPr>
            <a:spLocks noGrp="1"/>
          </p:cNvSpPr>
          <p:nvPr>
            <p:ph type="title"/>
          </p:nvPr>
        </p:nvSpPr>
        <p:spPr/>
        <p:txBody>
          <a:bodyPr/>
          <a:lstStyle/>
          <a:p>
            <a:endParaRPr lang="en-US"/>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4032" y="172523"/>
            <a:ext cx="5410200" cy="653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rot="20850373">
            <a:off x="305014" y="889168"/>
            <a:ext cx="1981200" cy="923330"/>
          </a:xfrm>
          <a:prstGeom prst="rect">
            <a:avLst/>
          </a:prstGeom>
          <a:solidFill>
            <a:schemeClr val="accent1"/>
          </a:solidFill>
        </p:spPr>
        <p:txBody>
          <a:bodyPr wrap="square" rtlCol="0">
            <a:spAutoFit/>
          </a:bodyPr>
          <a:lstStyle/>
          <a:p>
            <a:r>
              <a:rPr lang="en-US" dirty="0" smtClean="0">
                <a:solidFill>
                  <a:schemeClr val="accent2"/>
                </a:solidFill>
              </a:rPr>
              <a:t>STRATEGY STAGE EXPECTATIONS</a:t>
            </a:r>
          </a:p>
          <a:p>
            <a:r>
              <a:rPr lang="en-US" dirty="0" smtClean="0">
                <a:solidFill>
                  <a:schemeClr val="accent2"/>
                </a:solidFill>
              </a:rPr>
              <a:t>CONTINUUM</a:t>
            </a:r>
            <a:endParaRPr lang="en-US" dirty="0">
              <a:solidFill>
                <a:schemeClr val="accent2"/>
              </a:solidFill>
            </a:endParaRPr>
          </a:p>
        </p:txBody>
      </p:sp>
    </p:spTree>
    <p:extLst>
      <p:ext uri="{BB962C8B-B14F-4D97-AF65-F5344CB8AC3E}">
        <p14:creationId xmlns:p14="http://schemas.microsoft.com/office/powerpoint/2010/main" val="840488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normAutofit fontScale="90000"/>
          </a:bodyPr>
          <a:lstStyle/>
          <a:p>
            <a:pPr algn="ctr"/>
            <a:r>
              <a:rPr lang="en-US" b="1" i="1" dirty="0" smtClean="0">
                <a:solidFill>
                  <a:schemeClr val="accent2"/>
                </a:solidFill>
                <a:latin typeface="Times New Roman" pitchFamily="18" charset="0"/>
                <a:cs typeface="Times New Roman" pitchFamily="18" charset="0"/>
              </a:rPr>
              <a:t>Read/Discuss </a:t>
            </a:r>
            <a:br>
              <a:rPr lang="en-US" b="1" i="1" dirty="0" smtClean="0">
                <a:solidFill>
                  <a:schemeClr val="accent2"/>
                </a:solidFill>
                <a:latin typeface="Times New Roman" pitchFamily="18" charset="0"/>
                <a:cs typeface="Times New Roman" pitchFamily="18" charset="0"/>
              </a:rPr>
            </a:br>
            <a:r>
              <a:rPr lang="en-US" b="1" i="1" dirty="0" smtClean="0">
                <a:solidFill>
                  <a:schemeClr val="accent2"/>
                </a:solidFill>
                <a:latin typeface="Times New Roman" pitchFamily="18" charset="0"/>
                <a:cs typeface="Times New Roman" pitchFamily="18" charset="0"/>
              </a:rPr>
              <a:t>Fact Fluency Article</a:t>
            </a:r>
            <a:endParaRPr lang="en-US" b="1" i="1" dirty="0">
              <a:solidFill>
                <a:schemeClr val="accent2"/>
              </a:solidFill>
              <a:latin typeface="Times New Roman" pitchFamily="18" charset="0"/>
              <a:cs typeface="Times New Roman" pitchFamily="18" charset="0"/>
            </a:endParaRPr>
          </a:p>
        </p:txBody>
      </p:sp>
      <p:sp>
        <p:nvSpPr>
          <p:cNvPr id="3" name="TextBox 2"/>
          <p:cNvSpPr txBox="1"/>
          <p:nvPr/>
        </p:nvSpPr>
        <p:spPr>
          <a:xfrm>
            <a:off x="6324600" y="6550223"/>
            <a:ext cx="2819400" cy="307777"/>
          </a:xfrm>
          <a:prstGeom prst="rect">
            <a:avLst/>
          </a:prstGeom>
          <a:noFill/>
        </p:spPr>
        <p:txBody>
          <a:bodyPr wrap="square" rtlCol="0">
            <a:spAutoFit/>
          </a:bodyPr>
          <a:lstStyle/>
          <a:p>
            <a:r>
              <a:rPr lang="en-US" sz="1400" b="1" dirty="0" smtClean="0">
                <a:effectLst>
                  <a:outerShdw blurRad="50800" dist="38100" dir="8100000" algn="tr" rotWithShape="0">
                    <a:prstClr val="black">
                      <a:alpha val="40000"/>
                    </a:prstClr>
                  </a:outerShdw>
                </a:effectLst>
              </a:rPr>
              <a:t>Learning &amp; Leadership Services</a:t>
            </a:r>
            <a:endParaRPr lang="en-US" sz="1400" b="1" dirty="0">
              <a:effectLst>
                <a:outerShdw blurRad="50800" dist="38100" dir="8100000" algn="tr" rotWithShape="0">
                  <a:prstClr val="black">
                    <a:alpha val="40000"/>
                  </a:prst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1" y="6041396"/>
            <a:ext cx="1524000" cy="702304"/>
          </a:xfrm>
          <a:prstGeom prst="rect">
            <a:avLst/>
          </a:prstGeom>
        </p:spPr>
      </p:pic>
    </p:spTree>
    <p:extLst>
      <p:ext uri="{BB962C8B-B14F-4D97-AF65-F5344CB8AC3E}">
        <p14:creationId xmlns:p14="http://schemas.microsoft.com/office/powerpoint/2010/main" val="843352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1" y="6041396"/>
            <a:ext cx="1524000" cy="702304"/>
          </a:xfrm>
          <a:prstGeom prst="rect">
            <a:avLst/>
          </a:prstGeom>
        </p:spPr>
      </p:pic>
      <p:sp>
        <p:nvSpPr>
          <p:cNvPr id="4" name="TextBox 3"/>
          <p:cNvSpPr txBox="1"/>
          <p:nvPr/>
        </p:nvSpPr>
        <p:spPr>
          <a:xfrm>
            <a:off x="6324600" y="6550223"/>
            <a:ext cx="2819400" cy="307777"/>
          </a:xfrm>
          <a:prstGeom prst="rect">
            <a:avLst/>
          </a:prstGeom>
          <a:noFill/>
        </p:spPr>
        <p:txBody>
          <a:bodyPr wrap="square" rtlCol="0">
            <a:spAutoFit/>
          </a:bodyPr>
          <a:lstStyle/>
          <a:p>
            <a:r>
              <a:rPr lang="en-US" sz="1400" b="1" dirty="0" smtClean="0">
                <a:effectLst>
                  <a:outerShdw blurRad="50800" dist="38100" dir="8100000" algn="tr" rotWithShape="0">
                    <a:prstClr val="black">
                      <a:alpha val="40000"/>
                    </a:prstClr>
                  </a:outerShdw>
                </a:effectLst>
              </a:rPr>
              <a:t>Learning &amp; Leadership Services</a:t>
            </a:r>
            <a:endParaRPr lang="en-US" sz="1400" b="1" dirty="0">
              <a:effectLst>
                <a:outerShdw blurRad="50800" dist="38100" dir="8100000" algn="tr" rotWithShape="0">
                  <a:prstClr val="black">
                    <a:alpha val="40000"/>
                  </a:prstClr>
                </a:outerShdw>
              </a:effectLst>
            </a:endParaRPr>
          </a:p>
        </p:txBody>
      </p:sp>
      <p:sp>
        <p:nvSpPr>
          <p:cNvPr id="6" name="Title 5"/>
          <p:cNvSpPr>
            <a:spLocks noGrp="1"/>
          </p:cNvSpPr>
          <p:nvPr>
            <p:ph type="title"/>
          </p:nvPr>
        </p:nvSpPr>
        <p:spPr/>
        <p:txBody>
          <a:bodyPr/>
          <a:lstStyle/>
          <a:p>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28601"/>
            <a:ext cx="5410200" cy="6463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rot="20850373">
            <a:off x="288467" y="543569"/>
            <a:ext cx="1870188" cy="1477328"/>
          </a:xfrm>
          <a:prstGeom prst="rect">
            <a:avLst/>
          </a:prstGeom>
          <a:solidFill>
            <a:schemeClr val="accent1"/>
          </a:solidFill>
        </p:spPr>
        <p:txBody>
          <a:bodyPr wrap="square" rtlCol="0">
            <a:spAutoFit/>
          </a:bodyPr>
          <a:lstStyle/>
          <a:p>
            <a:pPr algn="ctr"/>
            <a:r>
              <a:rPr lang="en-US" dirty="0" smtClean="0">
                <a:solidFill>
                  <a:schemeClr val="accent2"/>
                </a:solidFill>
              </a:rPr>
              <a:t>NUMBER KNOWLEDGE STAGE EXPECTATIONS</a:t>
            </a:r>
          </a:p>
          <a:p>
            <a:pPr algn="ctr"/>
            <a:r>
              <a:rPr lang="en-US" dirty="0" smtClean="0">
                <a:solidFill>
                  <a:schemeClr val="accent2"/>
                </a:solidFill>
              </a:rPr>
              <a:t>CONTINUUM</a:t>
            </a:r>
            <a:endParaRPr lang="en-US" dirty="0">
              <a:solidFill>
                <a:schemeClr val="accent2"/>
              </a:solidFill>
            </a:endParaRPr>
          </a:p>
        </p:txBody>
      </p:sp>
    </p:spTree>
    <p:extLst>
      <p:ext uri="{BB962C8B-B14F-4D97-AF65-F5344CB8AC3E}">
        <p14:creationId xmlns:p14="http://schemas.microsoft.com/office/powerpoint/2010/main" val="8404885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3">
                    <a:lumMod val="75000"/>
                  </a:schemeClr>
                </a:solidFill>
              </a:rPr>
              <a:t>What ‘s the difference?</a:t>
            </a:r>
            <a:endParaRPr lang="en-US" dirty="0">
              <a:solidFill>
                <a:schemeClr val="accent3">
                  <a:lumMod val="75000"/>
                </a:schemeClr>
              </a:solidFill>
            </a:endParaRPr>
          </a:p>
        </p:txBody>
      </p:sp>
      <p:sp>
        <p:nvSpPr>
          <p:cNvPr id="3" name="Content Placeholder 2"/>
          <p:cNvSpPr>
            <a:spLocks noGrp="1"/>
          </p:cNvSpPr>
          <p:nvPr>
            <p:ph idx="1"/>
          </p:nvPr>
        </p:nvSpPr>
        <p:spPr/>
        <p:txBody>
          <a:bodyPr>
            <a:normAutofit/>
          </a:bodyPr>
          <a:lstStyle/>
          <a:p>
            <a:pPr marL="68580" indent="0">
              <a:buNone/>
            </a:pPr>
            <a:r>
              <a:rPr lang="en-US" sz="3200" dirty="0" smtClean="0">
                <a:solidFill>
                  <a:schemeClr val="accent3">
                    <a:lumMod val="60000"/>
                    <a:lumOff val="40000"/>
                  </a:schemeClr>
                </a:solidFill>
              </a:rPr>
              <a:t>Differentiated Instruction </a:t>
            </a:r>
            <a:r>
              <a:rPr lang="en-US" sz="3200" dirty="0" smtClean="0">
                <a:solidFill>
                  <a:schemeClr val="accent2">
                    <a:lumMod val="75000"/>
                  </a:schemeClr>
                </a:solidFill>
              </a:rPr>
              <a:t>VS</a:t>
            </a:r>
            <a:r>
              <a:rPr lang="en-US" sz="3200" dirty="0" smtClean="0"/>
              <a:t> </a:t>
            </a:r>
            <a:r>
              <a:rPr lang="en-US" sz="3200" dirty="0" smtClean="0">
                <a:solidFill>
                  <a:schemeClr val="accent4">
                    <a:lumMod val="75000"/>
                  </a:schemeClr>
                </a:solidFill>
              </a:rPr>
              <a:t>Flexible Grouping</a:t>
            </a:r>
            <a:endParaRPr lang="en-US" sz="3200" dirty="0">
              <a:solidFill>
                <a:schemeClr val="accent4">
                  <a:lumMod val="75000"/>
                </a:schemeClr>
              </a:solidFill>
            </a:endParaRPr>
          </a:p>
        </p:txBody>
      </p:sp>
    </p:spTree>
    <p:extLst>
      <p:ext uri="{BB962C8B-B14F-4D97-AF65-F5344CB8AC3E}">
        <p14:creationId xmlns:p14="http://schemas.microsoft.com/office/powerpoint/2010/main" val="37343475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0"/>
            <a:ext cx="8229600" cy="2743200"/>
          </a:xfrm>
          <a:prstGeom prst="flowChartPunchedTape">
            <a:avLst/>
          </a:prstGeom>
          <a:solidFill>
            <a:schemeClr val="accent3">
              <a:lumMod val="75000"/>
            </a:schemeClr>
          </a:solidFill>
        </p:spPr>
        <p:txBody>
          <a:bodyPr>
            <a:normAutofit/>
          </a:bodyPr>
          <a:lstStyle/>
          <a:p>
            <a:pPr algn="ctr"/>
            <a:r>
              <a:rPr lang="en-US" b="1" dirty="0" smtClean="0">
                <a:solidFill>
                  <a:srgbClr val="0070C0"/>
                </a:solidFill>
              </a:rPr>
              <a:t>Flexible grouping </a:t>
            </a:r>
            <a:br>
              <a:rPr lang="en-US" b="1" dirty="0" smtClean="0">
                <a:solidFill>
                  <a:srgbClr val="0070C0"/>
                </a:solidFill>
              </a:rPr>
            </a:br>
            <a:r>
              <a:rPr lang="en-US" b="1" dirty="0" smtClean="0">
                <a:solidFill>
                  <a:srgbClr val="0070C0"/>
                </a:solidFill>
              </a:rPr>
              <a:t>Using </a:t>
            </a:r>
            <a:r>
              <a:rPr lang="en-US" b="1" dirty="0" err="1" smtClean="0">
                <a:solidFill>
                  <a:srgbClr val="0070C0"/>
                </a:solidFill>
              </a:rPr>
              <a:t>GloSS</a:t>
            </a:r>
            <a:r>
              <a:rPr lang="en-US" b="1" dirty="0" smtClean="0">
                <a:solidFill>
                  <a:srgbClr val="0070C0"/>
                </a:solidFill>
              </a:rPr>
              <a:t> &amp; IKAN data</a:t>
            </a:r>
            <a:endParaRPr lang="en-US" b="1" dirty="0">
              <a:solidFill>
                <a:srgbClr val="0070C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1" y="6041396"/>
            <a:ext cx="1524000" cy="702304"/>
          </a:xfrm>
          <a:prstGeom prst="rect">
            <a:avLst/>
          </a:prstGeom>
        </p:spPr>
      </p:pic>
      <p:sp>
        <p:nvSpPr>
          <p:cNvPr id="4" name="TextBox 3"/>
          <p:cNvSpPr txBox="1"/>
          <p:nvPr/>
        </p:nvSpPr>
        <p:spPr>
          <a:xfrm>
            <a:off x="6324600" y="6550223"/>
            <a:ext cx="2819400" cy="307777"/>
          </a:xfrm>
          <a:prstGeom prst="rect">
            <a:avLst/>
          </a:prstGeom>
          <a:noFill/>
        </p:spPr>
        <p:txBody>
          <a:bodyPr wrap="square" rtlCol="0">
            <a:spAutoFit/>
          </a:bodyPr>
          <a:lstStyle/>
          <a:p>
            <a:r>
              <a:rPr lang="en-US" sz="1400" b="1" dirty="0" smtClean="0">
                <a:effectLst>
                  <a:outerShdw blurRad="50800" dist="38100" dir="8100000" algn="tr" rotWithShape="0">
                    <a:prstClr val="black">
                      <a:alpha val="40000"/>
                    </a:prstClr>
                  </a:outerShdw>
                </a:effectLst>
              </a:rPr>
              <a:t>Learning &amp; Leadership Services</a:t>
            </a:r>
            <a:endParaRPr lang="en-US" sz="1400" b="1" dirty="0">
              <a:effectLst>
                <a:outerShdw blurRad="50800" dist="38100" dir="8100000" algn="tr" rotWithShape="0">
                  <a:prstClr val="black">
                    <a:alpha val="40000"/>
                  </a:prstClr>
                </a:outerShdw>
              </a:effectLst>
            </a:endParaRPr>
          </a:p>
        </p:txBody>
      </p:sp>
      <p:sp>
        <p:nvSpPr>
          <p:cNvPr id="5" name="TextBox 4"/>
          <p:cNvSpPr txBox="1"/>
          <p:nvPr/>
        </p:nvSpPr>
        <p:spPr>
          <a:xfrm>
            <a:off x="5334000" y="4724400"/>
            <a:ext cx="3276600" cy="523220"/>
          </a:xfrm>
          <a:prstGeom prst="rect">
            <a:avLst/>
          </a:prstGeom>
          <a:noFill/>
        </p:spPr>
        <p:txBody>
          <a:bodyPr wrap="square" rtlCol="0">
            <a:spAutoFit/>
          </a:bodyPr>
          <a:lstStyle/>
          <a:p>
            <a:pPr algn="ctr"/>
            <a:r>
              <a:rPr lang="en-US" sz="2800" b="1" u="sng" dirty="0" smtClean="0">
                <a:solidFill>
                  <a:schemeClr val="accent2"/>
                </a:solidFill>
                <a:latin typeface="Arial" pitchFamily="34" charset="0"/>
                <a:cs typeface="Arial" pitchFamily="34" charset="0"/>
              </a:rPr>
              <a:t>SCENARIO #1</a:t>
            </a:r>
            <a:endParaRPr lang="en-US" b="1" u="sng" dirty="0">
              <a:solidFill>
                <a:schemeClr val="accent2"/>
              </a:solidFill>
              <a:latin typeface="Arial" pitchFamily="34" charset="0"/>
              <a:cs typeface="Arial" pitchFamily="34" charset="0"/>
            </a:endParaRPr>
          </a:p>
        </p:txBody>
      </p:sp>
    </p:spTree>
    <p:extLst>
      <p:ext uri="{BB962C8B-B14F-4D97-AF65-F5344CB8AC3E}">
        <p14:creationId xmlns:p14="http://schemas.microsoft.com/office/powerpoint/2010/main" val="28107845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752600"/>
          </a:xfrm>
        </p:spPr>
        <p:txBody>
          <a:bodyPr>
            <a:normAutofit/>
          </a:bodyPr>
          <a:lstStyle/>
          <a:p>
            <a:pPr algn="ctr"/>
            <a:r>
              <a:rPr lang="en-US" b="1" dirty="0" smtClean="0">
                <a:solidFill>
                  <a:srgbClr val="0070C0"/>
                </a:solidFill>
              </a:rPr>
              <a:t>Understanding the data in…</a:t>
            </a:r>
            <a:endParaRPr lang="en-US" b="1" dirty="0">
              <a:solidFill>
                <a:srgbClr val="0070C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1" y="6041396"/>
            <a:ext cx="1524000" cy="702304"/>
          </a:xfrm>
          <a:prstGeom prst="rect">
            <a:avLst/>
          </a:prstGeom>
        </p:spPr>
      </p:pic>
      <p:sp>
        <p:nvSpPr>
          <p:cNvPr id="4" name="TextBox 3"/>
          <p:cNvSpPr txBox="1"/>
          <p:nvPr/>
        </p:nvSpPr>
        <p:spPr>
          <a:xfrm>
            <a:off x="6324600" y="6550223"/>
            <a:ext cx="2819400" cy="307777"/>
          </a:xfrm>
          <a:prstGeom prst="rect">
            <a:avLst/>
          </a:prstGeom>
          <a:noFill/>
        </p:spPr>
        <p:txBody>
          <a:bodyPr wrap="square" rtlCol="0">
            <a:spAutoFit/>
          </a:bodyPr>
          <a:lstStyle/>
          <a:p>
            <a:r>
              <a:rPr lang="en-US" sz="1400" b="1" dirty="0" smtClean="0">
                <a:effectLst>
                  <a:outerShdw blurRad="50800" dist="38100" dir="8100000" algn="tr" rotWithShape="0">
                    <a:prstClr val="black">
                      <a:alpha val="40000"/>
                    </a:prstClr>
                  </a:outerShdw>
                </a:effectLst>
              </a:rPr>
              <a:t>Learning &amp; Leadership Services</a:t>
            </a:r>
            <a:endParaRPr lang="en-US" sz="1400" b="1" dirty="0">
              <a:effectLst>
                <a:outerShdw blurRad="50800" dist="38100" dir="8100000" algn="tr" rotWithShape="0">
                  <a:prstClr val="black">
                    <a:alpha val="40000"/>
                  </a:prstClr>
                </a:outerShdw>
              </a:effectLst>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590800"/>
            <a:ext cx="5318695" cy="180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lya.snell\AppData\Local\Microsoft\Windows\Temporary Internet Files\Content.IE5\3B0Y0K1R\MC90043878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4671868"/>
            <a:ext cx="2276098" cy="1896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1426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30" y="152400"/>
            <a:ext cx="8229600" cy="1144396"/>
          </a:xfrm>
        </p:spPr>
        <p:txBody>
          <a:bodyPr>
            <a:normAutofit/>
          </a:bodyPr>
          <a:lstStyle/>
          <a:p>
            <a:pPr algn="ctr"/>
            <a:r>
              <a:rPr lang="en-US" b="1" dirty="0" smtClean="0">
                <a:solidFill>
                  <a:srgbClr val="0070C0"/>
                </a:solidFill>
              </a:rPr>
              <a:t>Log In</a:t>
            </a:r>
            <a:br>
              <a:rPr lang="en-US" b="1" dirty="0" smtClean="0">
                <a:solidFill>
                  <a:srgbClr val="0070C0"/>
                </a:solidFill>
              </a:rPr>
            </a:br>
            <a:r>
              <a:rPr lang="en-US" sz="2400" b="1" dirty="0" smtClean="0">
                <a:solidFill>
                  <a:srgbClr val="0070C0"/>
                </a:solidFill>
              </a:rPr>
              <a:t>(using your network login)</a:t>
            </a:r>
            <a:endParaRPr lang="en-US" sz="2400" b="1" dirty="0">
              <a:solidFill>
                <a:srgbClr val="0070C0"/>
              </a:solidFill>
            </a:endParaRPr>
          </a:p>
        </p:txBody>
      </p:sp>
      <p:sp>
        <p:nvSpPr>
          <p:cNvPr id="4" name="TextBox 3"/>
          <p:cNvSpPr txBox="1"/>
          <p:nvPr/>
        </p:nvSpPr>
        <p:spPr>
          <a:xfrm>
            <a:off x="6324600" y="6550223"/>
            <a:ext cx="2819400" cy="307777"/>
          </a:xfrm>
          <a:prstGeom prst="rect">
            <a:avLst/>
          </a:prstGeom>
          <a:noFill/>
        </p:spPr>
        <p:txBody>
          <a:bodyPr wrap="square" rtlCol="0">
            <a:spAutoFit/>
          </a:bodyPr>
          <a:lstStyle/>
          <a:p>
            <a:r>
              <a:rPr lang="en-US" sz="1400" b="1" dirty="0" smtClean="0">
                <a:effectLst>
                  <a:outerShdw blurRad="50800" dist="38100" dir="8100000" algn="tr" rotWithShape="0">
                    <a:prstClr val="black">
                      <a:alpha val="40000"/>
                    </a:prstClr>
                  </a:outerShdw>
                </a:effectLst>
              </a:rPr>
              <a:t>Learning &amp; Leadership Services</a:t>
            </a:r>
            <a:endParaRPr lang="en-US" sz="1400" b="1" dirty="0">
              <a:effectLst>
                <a:outerShdw blurRad="50800" dist="38100" dir="8100000" algn="tr" rotWithShape="0">
                  <a:prstClr val="black">
                    <a:alpha val="40000"/>
                  </a:prstClr>
                </a:outerShdw>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590800"/>
            <a:ext cx="5318695" cy="180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340" t="15665" r="26167" b="7918"/>
          <a:stretch/>
        </p:blipFill>
        <p:spPr bwMode="auto">
          <a:xfrm>
            <a:off x="845650" y="1306013"/>
            <a:ext cx="7742194" cy="5238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16311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30" y="152400"/>
            <a:ext cx="8229600" cy="1144396"/>
          </a:xfrm>
        </p:spPr>
        <p:txBody>
          <a:bodyPr>
            <a:normAutofit/>
          </a:bodyPr>
          <a:lstStyle/>
          <a:p>
            <a:pPr algn="ctr"/>
            <a:r>
              <a:rPr lang="en-US" b="1" dirty="0" smtClean="0">
                <a:solidFill>
                  <a:srgbClr val="0070C0"/>
                </a:solidFill>
              </a:rPr>
              <a:t>Go to classrooms</a:t>
            </a:r>
            <a:br>
              <a:rPr lang="en-US" b="1" dirty="0" smtClean="0">
                <a:solidFill>
                  <a:srgbClr val="0070C0"/>
                </a:solidFill>
              </a:rPr>
            </a:br>
            <a:r>
              <a:rPr lang="en-US" sz="2400" b="1" dirty="0" smtClean="0">
                <a:solidFill>
                  <a:srgbClr val="0070C0"/>
                </a:solidFill>
              </a:rPr>
              <a:t>(click on Student Performance)</a:t>
            </a:r>
            <a:endParaRPr lang="en-US" sz="2400" b="1" dirty="0">
              <a:solidFill>
                <a:srgbClr val="0070C0"/>
              </a:solidFill>
            </a:endParaRPr>
          </a:p>
        </p:txBody>
      </p:sp>
      <p:sp>
        <p:nvSpPr>
          <p:cNvPr id="4" name="TextBox 3"/>
          <p:cNvSpPr txBox="1"/>
          <p:nvPr/>
        </p:nvSpPr>
        <p:spPr>
          <a:xfrm>
            <a:off x="6324600" y="6550223"/>
            <a:ext cx="2819400" cy="307777"/>
          </a:xfrm>
          <a:prstGeom prst="rect">
            <a:avLst/>
          </a:prstGeom>
          <a:noFill/>
        </p:spPr>
        <p:txBody>
          <a:bodyPr wrap="square" rtlCol="0">
            <a:spAutoFit/>
          </a:bodyPr>
          <a:lstStyle/>
          <a:p>
            <a:r>
              <a:rPr lang="en-US" sz="1400" b="1" dirty="0" smtClean="0">
                <a:effectLst>
                  <a:outerShdw blurRad="50800" dist="38100" dir="8100000" algn="tr" rotWithShape="0">
                    <a:prstClr val="black">
                      <a:alpha val="40000"/>
                    </a:prstClr>
                  </a:outerShdw>
                </a:effectLst>
              </a:rPr>
              <a:t>Learning &amp; Leadership Services</a:t>
            </a:r>
            <a:endParaRPr lang="en-US" sz="1400" b="1" dirty="0">
              <a:effectLst>
                <a:outerShdw blurRad="50800" dist="38100" dir="8100000" algn="tr" rotWithShape="0">
                  <a:prstClr val="black">
                    <a:alpha val="40000"/>
                  </a:prstClr>
                </a:outerShdw>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590800"/>
            <a:ext cx="5318695" cy="180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089" t="11279" r="26814" b="29239"/>
          <a:stretch/>
        </p:blipFill>
        <p:spPr bwMode="auto">
          <a:xfrm>
            <a:off x="228601" y="1447800"/>
            <a:ext cx="8600090" cy="4351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1600200" y="4114800"/>
            <a:ext cx="3581400" cy="2057400"/>
          </a:xfrm>
          <a:prstGeom prst="straightConnector1">
            <a:avLst/>
          </a:prstGeom>
          <a:ln w="76200">
            <a:solidFill>
              <a:schemeClr val="accent2">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4092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30" y="152400"/>
            <a:ext cx="8229600" cy="1144396"/>
          </a:xfrm>
        </p:spPr>
        <p:txBody>
          <a:bodyPr>
            <a:normAutofit/>
          </a:bodyPr>
          <a:lstStyle/>
          <a:p>
            <a:pPr algn="ctr"/>
            <a:r>
              <a:rPr lang="en-US" sz="2800" b="1" dirty="0" smtClean="0">
                <a:solidFill>
                  <a:srgbClr val="0070C0"/>
                </a:solidFill>
              </a:rPr>
              <a:t>Click on mathematics section </a:t>
            </a:r>
            <a:br>
              <a:rPr lang="en-US" sz="2800" b="1" dirty="0" smtClean="0">
                <a:solidFill>
                  <a:srgbClr val="0070C0"/>
                </a:solidFill>
              </a:rPr>
            </a:br>
            <a:r>
              <a:rPr lang="en-US" sz="2800" b="1" dirty="0" smtClean="0">
                <a:solidFill>
                  <a:srgbClr val="0070C0"/>
                </a:solidFill>
              </a:rPr>
              <a:t>for your class</a:t>
            </a:r>
            <a:endParaRPr lang="en-US" sz="2000" b="1" dirty="0">
              <a:solidFill>
                <a:srgbClr val="0070C0"/>
              </a:solidFill>
            </a:endParaRPr>
          </a:p>
        </p:txBody>
      </p:sp>
      <p:sp>
        <p:nvSpPr>
          <p:cNvPr id="4" name="TextBox 3"/>
          <p:cNvSpPr txBox="1"/>
          <p:nvPr/>
        </p:nvSpPr>
        <p:spPr>
          <a:xfrm>
            <a:off x="6324600" y="6550223"/>
            <a:ext cx="2819400" cy="307777"/>
          </a:xfrm>
          <a:prstGeom prst="rect">
            <a:avLst/>
          </a:prstGeom>
          <a:noFill/>
        </p:spPr>
        <p:txBody>
          <a:bodyPr wrap="square" rtlCol="0">
            <a:spAutoFit/>
          </a:bodyPr>
          <a:lstStyle/>
          <a:p>
            <a:r>
              <a:rPr lang="en-US" sz="1400" b="1" dirty="0" smtClean="0">
                <a:effectLst>
                  <a:outerShdw blurRad="50800" dist="38100" dir="8100000" algn="tr" rotWithShape="0">
                    <a:prstClr val="black">
                      <a:alpha val="40000"/>
                    </a:prstClr>
                  </a:outerShdw>
                </a:effectLst>
              </a:rPr>
              <a:t>Learning &amp; Leadership Services</a:t>
            </a:r>
            <a:endParaRPr lang="en-US" sz="1400" b="1" dirty="0">
              <a:effectLst>
                <a:outerShdw blurRad="50800" dist="38100" dir="8100000" algn="tr" rotWithShape="0">
                  <a:prstClr val="black">
                    <a:alpha val="40000"/>
                  </a:prstClr>
                </a:outerShdw>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590800"/>
            <a:ext cx="5318695" cy="180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423" r="21966" b="14008"/>
          <a:stretch/>
        </p:blipFill>
        <p:spPr bwMode="auto">
          <a:xfrm>
            <a:off x="457200" y="1227083"/>
            <a:ext cx="8221568" cy="555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5029200" y="5410200"/>
            <a:ext cx="3268947" cy="990600"/>
          </a:xfrm>
          <a:prstGeom prst="straightConnector1">
            <a:avLst/>
          </a:prstGeom>
          <a:ln w="76200">
            <a:solidFill>
              <a:schemeClr val="accent2">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4092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30" y="152400"/>
            <a:ext cx="8229600" cy="914400"/>
          </a:xfrm>
        </p:spPr>
        <p:txBody>
          <a:bodyPr>
            <a:normAutofit/>
          </a:bodyPr>
          <a:lstStyle/>
          <a:p>
            <a:pPr algn="ctr"/>
            <a:r>
              <a:rPr lang="en-US" sz="2800" b="1" dirty="0" smtClean="0">
                <a:solidFill>
                  <a:srgbClr val="0070C0"/>
                </a:solidFill>
              </a:rPr>
              <a:t>We will discuss the following…</a:t>
            </a:r>
            <a:endParaRPr lang="en-US" sz="2000" b="1" dirty="0">
              <a:solidFill>
                <a:srgbClr val="0070C0"/>
              </a:solidFill>
            </a:endParaRPr>
          </a:p>
        </p:txBody>
      </p:sp>
      <p:sp>
        <p:nvSpPr>
          <p:cNvPr id="4" name="TextBox 3"/>
          <p:cNvSpPr txBox="1"/>
          <p:nvPr/>
        </p:nvSpPr>
        <p:spPr>
          <a:xfrm>
            <a:off x="6324600" y="6550223"/>
            <a:ext cx="2819400" cy="307777"/>
          </a:xfrm>
          <a:prstGeom prst="rect">
            <a:avLst/>
          </a:prstGeom>
          <a:noFill/>
        </p:spPr>
        <p:txBody>
          <a:bodyPr wrap="square" rtlCol="0">
            <a:spAutoFit/>
          </a:bodyPr>
          <a:lstStyle/>
          <a:p>
            <a:r>
              <a:rPr lang="en-US" sz="1400" b="1" dirty="0" smtClean="0">
                <a:effectLst>
                  <a:outerShdw blurRad="50800" dist="38100" dir="8100000" algn="tr" rotWithShape="0">
                    <a:prstClr val="black">
                      <a:alpha val="40000"/>
                    </a:prstClr>
                  </a:outerShdw>
                </a:effectLst>
              </a:rPr>
              <a:t>Learning &amp; Leadership Services</a:t>
            </a:r>
            <a:endParaRPr lang="en-US" sz="1400" b="1" dirty="0">
              <a:effectLst>
                <a:outerShdw blurRad="50800" dist="38100" dir="8100000" algn="tr" rotWithShape="0">
                  <a:prstClr val="black">
                    <a:alpha val="40000"/>
                  </a:prstClr>
                </a:outerShdw>
              </a:effectLst>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590800"/>
            <a:ext cx="5318695" cy="180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533" r="20997" b="15656"/>
          <a:stretch/>
        </p:blipFill>
        <p:spPr bwMode="auto">
          <a:xfrm>
            <a:off x="381000" y="914400"/>
            <a:ext cx="8407534" cy="5426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3505200" y="5410200"/>
            <a:ext cx="4632894" cy="1286718"/>
          </a:xfrm>
          <a:prstGeom prst="straightConnector1">
            <a:avLst/>
          </a:prstGeom>
          <a:ln w="76200">
            <a:solidFill>
              <a:schemeClr val="accent2">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819400" y="3627640"/>
            <a:ext cx="5318694" cy="2916878"/>
          </a:xfrm>
          <a:prstGeom prst="straightConnector1">
            <a:avLst/>
          </a:prstGeom>
          <a:ln w="76200">
            <a:solidFill>
              <a:schemeClr val="accent2">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343400" y="3627640"/>
            <a:ext cx="3947094" cy="3069278"/>
          </a:xfrm>
          <a:prstGeom prst="straightConnector1">
            <a:avLst/>
          </a:prstGeom>
          <a:ln w="76200">
            <a:solidFill>
              <a:schemeClr val="accent2">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581400" y="5162279"/>
            <a:ext cx="4556694" cy="1387944"/>
          </a:xfrm>
          <a:prstGeom prst="straightConnector1">
            <a:avLst/>
          </a:prstGeom>
          <a:ln w="76200">
            <a:solidFill>
              <a:schemeClr val="accent2">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5440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229600" cy="1752600"/>
          </a:xfrm>
          <a:solidFill>
            <a:schemeClr val="accent1">
              <a:lumMod val="75000"/>
            </a:schemeClr>
          </a:solidFill>
        </p:spPr>
        <p:txBody>
          <a:bodyPr>
            <a:normAutofit/>
          </a:bodyPr>
          <a:lstStyle/>
          <a:p>
            <a:pPr algn="ctr"/>
            <a:r>
              <a:rPr lang="en-US" b="1" dirty="0" smtClean="0">
                <a:solidFill>
                  <a:srgbClr val="0070C0"/>
                </a:solidFill>
              </a:rPr>
              <a:t>Differentiating instruction</a:t>
            </a:r>
            <a:br>
              <a:rPr lang="en-US" b="1" dirty="0" smtClean="0">
                <a:solidFill>
                  <a:srgbClr val="0070C0"/>
                </a:solidFill>
              </a:rPr>
            </a:br>
            <a:r>
              <a:rPr lang="en-US" b="1" dirty="0" smtClean="0">
                <a:solidFill>
                  <a:srgbClr val="0070C0"/>
                </a:solidFill>
              </a:rPr>
              <a:t>Using </a:t>
            </a:r>
            <a:r>
              <a:rPr lang="en-US" b="1" dirty="0" err="1" smtClean="0">
                <a:solidFill>
                  <a:srgbClr val="0070C0"/>
                </a:solidFill>
              </a:rPr>
              <a:t>GloSS</a:t>
            </a:r>
            <a:r>
              <a:rPr lang="en-US" b="1" dirty="0" smtClean="0">
                <a:solidFill>
                  <a:srgbClr val="0070C0"/>
                </a:solidFill>
              </a:rPr>
              <a:t> &amp; IKAN data</a:t>
            </a:r>
            <a:endParaRPr lang="en-US" b="1" dirty="0">
              <a:solidFill>
                <a:srgbClr val="0070C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1" y="6041396"/>
            <a:ext cx="1524000" cy="702304"/>
          </a:xfrm>
          <a:prstGeom prst="rect">
            <a:avLst/>
          </a:prstGeom>
        </p:spPr>
      </p:pic>
      <p:sp>
        <p:nvSpPr>
          <p:cNvPr id="4" name="TextBox 3"/>
          <p:cNvSpPr txBox="1"/>
          <p:nvPr/>
        </p:nvSpPr>
        <p:spPr>
          <a:xfrm>
            <a:off x="6324600" y="6550223"/>
            <a:ext cx="2819400" cy="307777"/>
          </a:xfrm>
          <a:prstGeom prst="rect">
            <a:avLst/>
          </a:prstGeom>
          <a:noFill/>
        </p:spPr>
        <p:txBody>
          <a:bodyPr wrap="square" rtlCol="0">
            <a:spAutoFit/>
          </a:bodyPr>
          <a:lstStyle/>
          <a:p>
            <a:r>
              <a:rPr lang="en-US" sz="1400" b="1" dirty="0" smtClean="0">
                <a:effectLst>
                  <a:outerShdw blurRad="50800" dist="38100" dir="8100000" algn="tr" rotWithShape="0">
                    <a:prstClr val="black">
                      <a:alpha val="40000"/>
                    </a:prstClr>
                  </a:outerShdw>
                </a:effectLst>
              </a:rPr>
              <a:t>Learning &amp; Leadership Services</a:t>
            </a:r>
            <a:endParaRPr lang="en-US" sz="1400" b="1" dirty="0">
              <a:effectLst>
                <a:outerShdw blurRad="50800" dist="38100" dir="8100000" algn="tr" rotWithShape="0">
                  <a:prstClr val="black">
                    <a:alpha val="40000"/>
                  </a:prstClr>
                </a:outerShdw>
              </a:effectLst>
            </a:endParaRPr>
          </a:p>
        </p:txBody>
      </p:sp>
      <p:sp>
        <p:nvSpPr>
          <p:cNvPr id="5" name="TextBox 4"/>
          <p:cNvSpPr txBox="1"/>
          <p:nvPr/>
        </p:nvSpPr>
        <p:spPr>
          <a:xfrm>
            <a:off x="5334000" y="4724400"/>
            <a:ext cx="3276600" cy="523220"/>
          </a:xfrm>
          <a:prstGeom prst="rect">
            <a:avLst/>
          </a:prstGeom>
          <a:noFill/>
        </p:spPr>
        <p:txBody>
          <a:bodyPr wrap="square" rtlCol="0">
            <a:spAutoFit/>
          </a:bodyPr>
          <a:lstStyle/>
          <a:p>
            <a:pPr algn="ctr"/>
            <a:r>
              <a:rPr lang="en-US" sz="2800" b="1" u="sng" dirty="0" smtClean="0">
                <a:solidFill>
                  <a:schemeClr val="accent2"/>
                </a:solidFill>
                <a:latin typeface="Arial" pitchFamily="34" charset="0"/>
                <a:cs typeface="Arial" pitchFamily="34" charset="0"/>
              </a:rPr>
              <a:t>SCENARIO #2</a:t>
            </a:r>
            <a:endParaRPr lang="en-US" b="1" u="sng" dirty="0">
              <a:solidFill>
                <a:schemeClr val="accent2"/>
              </a:solidFill>
              <a:latin typeface="Arial" pitchFamily="34" charset="0"/>
              <a:cs typeface="Arial" pitchFamily="34" charset="0"/>
            </a:endParaRPr>
          </a:p>
        </p:txBody>
      </p:sp>
    </p:spTree>
    <p:extLst>
      <p:ext uri="{BB962C8B-B14F-4D97-AF65-F5344CB8AC3E}">
        <p14:creationId xmlns:p14="http://schemas.microsoft.com/office/powerpoint/2010/main" val="16360546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1" y="6041396"/>
            <a:ext cx="1524000" cy="702304"/>
          </a:xfrm>
          <a:prstGeom prst="rect">
            <a:avLst/>
          </a:prstGeom>
        </p:spPr>
      </p:pic>
      <p:sp>
        <p:nvSpPr>
          <p:cNvPr id="4" name="TextBox 3"/>
          <p:cNvSpPr txBox="1"/>
          <p:nvPr/>
        </p:nvSpPr>
        <p:spPr>
          <a:xfrm>
            <a:off x="6324600" y="6550223"/>
            <a:ext cx="2819400" cy="307777"/>
          </a:xfrm>
          <a:prstGeom prst="rect">
            <a:avLst/>
          </a:prstGeom>
          <a:noFill/>
        </p:spPr>
        <p:txBody>
          <a:bodyPr wrap="square" rtlCol="0">
            <a:spAutoFit/>
          </a:bodyPr>
          <a:lstStyle/>
          <a:p>
            <a:r>
              <a:rPr lang="en-US" sz="1400" b="1" dirty="0" smtClean="0">
                <a:effectLst>
                  <a:outerShdw blurRad="50800" dist="38100" dir="8100000" algn="tr" rotWithShape="0">
                    <a:prstClr val="black">
                      <a:alpha val="40000"/>
                    </a:prstClr>
                  </a:outerShdw>
                </a:effectLst>
              </a:rPr>
              <a:t>Learning &amp; Leadership Services</a:t>
            </a:r>
            <a:endParaRPr lang="en-US" sz="1400" b="1" dirty="0">
              <a:effectLst>
                <a:outerShdw blurRad="50800" dist="38100" dir="8100000" algn="tr" rotWithShape="0">
                  <a:prstClr val="black">
                    <a:alpha val="40000"/>
                  </a:prstClr>
                </a:outerShdw>
              </a:effectLst>
            </a:endParaRPr>
          </a:p>
        </p:txBody>
      </p:sp>
      <p:sp>
        <p:nvSpPr>
          <p:cNvPr id="5" name="TextBox 4"/>
          <p:cNvSpPr txBox="1"/>
          <p:nvPr/>
        </p:nvSpPr>
        <p:spPr>
          <a:xfrm>
            <a:off x="522890" y="586770"/>
            <a:ext cx="8077200" cy="1569660"/>
          </a:xfrm>
          <a:prstGeom prst="rect">
            <a:avLst/>
          </a:prstGeom>
          <a:noFill/>
        </p:spPr>
        <p:txBody>
          <a:bodyPr wrap="square" rtlCol="0">
            <a:spAutoFit/>
          </a:bodyPr>
          <a:lstStyle/>
          <a:p>
            <a:pPr algn="ctr"/>
            <a:r>
              <a:rPr lang="en-US" sz="4800" b="1" u="sng" dirty="0" smtClean="0">
                <a:solidFill>
                  <a:schemeClr val="accent2"/>
                </a:solidFill>
                <a:latin typeface="Arial" pitchFamily="34" charset="0"/>
                <a:cs typeface="Arial" pitchFamily="34" charset="0"/>
              </a:rPr>
              <a:t>When are we supposed to do this???</a:t>
            </a:r>
            <a:endParaRPr lang="en-US" sz="4800" b="1" u="sng" dirty="0">
              <a:solidFill>
                <a:schemeClr val="accent2"/>
              </a:solidFill>
              <a:latin typeface="Arial" pitchFamily="34" charset="0"/>
              <a:cs typeface="Arial" pitchFamily="34" charset="0"/>
            </a:endParaRPr>
          </a:p>
        </p:txBody>
      </p:sp>
      <p:sp>
        <p:nvSpPr>
          <p:cNvPr id="6" name="Title 5"/>
          <p:cNvSpPr>
            <a:spLocks noGrp="1"/>
          </p:cNvSpPr>
          <p:nvPr>
            <p:ph type="title"/>
          </p:nvPr>
        </p:nvSpPr>
        <p:spPr>
          <a:xfrm>
            <a:off x="675290" y="2514600"/>
            <a:ext cx="7924800" cy="2362200"/>
          </a:xfrm>
        </p:spPr>
        <p:txBody>
          <a:bodyPr>
            <a:normAutofit/>
          </a:bodyPr>
          <a:lstStyle/>
          <a:p>
            <a:pPr algn="ctr"/>
            <a:r>
              <a:rPr lang="en-US" dirty="0" smtClean="0">
                <a:solidFill>
                  <a:schemeClr val="bg1"/>
                </a:solidFill>
              </a:rPr>
              <a:t>District Suggestion…</a:t>
            </a:r>
            <a:br>
              <a:rPr lang="en-US" dirty="0" smtClean="0">
                <a:solidFill>
                  <a:schemeClr val="bg1"/>
                </a:solidFill>
              </a:rPr>
            </a:br>
            <a:r>
              <a:rPr lang="en-US" dirty="0" smtClean="0">
                <a:solidFill>
                  <a:schemeClr val="bg1"/>
                </a:solidFill>
              </a:rPr>
              <a:t>During Mandatory Instructional Focus Time</a:t>
            </a:r>
            <a:endParaRPr lang="en-US" dirty="0">
              <a:solidFill>
                <a:schemeClr val="bg1"/>
              </a:solidFill>
            </a:endParaRPr>
          </a:p>
        </p:txBody>
      </p:sp>
    </p:spTree>
    <p:extLst>
      <p:ext uri="{BB962C8B-B14F-4D97-AF65-F5344CB8AC3E}">
        <p14:creationId xmlns:p14="http://schemas.microsoft.com/office/powerpoint/2010/main" val="36547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normAutofit fontScale="90000"/>
          </a:bodyPr>
          <a:lstStyle/>
          <a:p>
            <a:pPr algn="ctr"/>
            <a:r>
              <a:rPr lang="en-US" dirty="0" smtClean="0">
                <a:solidFill>
                  <a:srgbClr val="0070C0"/>
                </a:solidFill>
                <a:latin typeface="Aharoni" pitchFamily="2" charset="-79"/>
                <a:cs typeface="Aharoni" pitchFamily="2" charset="-79"/>
              </a:rPr>
              <a:t>Overview of Credentialing</a:t>
            </a:r>
            <a:br>
              <a:rPr lang="en-US" dirty="0" smtClean="0">
                <a:solidFill>
                  <a:srgbClr val="0070C0"/>
                </a:solidFill>
                <a:latin typeface="Aharoni" pitchFamily="2" charset="-79"/>
                <a:cs typeface="Aharoni" pitchFamily="2" charset="-79"/>
              </a:rPr>
            </a:br>
            <a:r>
              <a:rPr lang="en-US" dirty="0" smtClean="0">
                <a:solidFill>
                  <a:srgbClr val="0070C0"/>
                </a:solidFill>
                <a:latin typeface="Aharoni" pitchFamily="2" charset="-79"/>
                <a:cs typeface="Aharoni" pitchFamily="2" charset="-79"/>
              </a:rPr>
              <a:t>(Practitioner Level)</a:t>
            </a:r>
            <a:endParaRPr lang="en-US" dirty="0">
              <a:solidFill>
                <a:srgbClr val="0070C0"/>
              </a:solidFill>
              <a:latin typeface="Aharoni" pitchFamily="2" charset="-79"/>
              <a:cs typeface="Aharoni" pitchFamily="2" charset="-79"/>
            </a:endParaRPr>
          </a:p>
        </p:txBody>
      </p:sp>
      <p:sp>
        <p:nvSpPr>
          <p:cNvPr id="3" name="Content Placeholder 2"/>
          <p:cNvSpPr>
            <a:spLocks noGrp="1"/>
          </p:cNvSpPr>
          <p:nvPr>
            <p:ph idx="1"/>
          </p:nvPr>
        </p:nvSpPr>
        <p:spPr>
          <a:xfrm>
            <a:off x="304800" y="1600200"/>
            <a:ext cx="8534400" cy="4525963"/>
          </a:xfrm>
        </p:spPr>
        <p:txBody>
          <a:bodyPr/>
          <a:lstStyle/>
          <a:p>
            <a:r>
              <a:rPr lang="en-US" b="1" dirty="0" smtClean="0">
                <a:solidFill>
                  <a:schemeClr val="accent6">
                    <a:lumMod val="75000"/>
                  </a:schemeClr>
                </a:solidFill>
                <a:latin typeface="Hobo Std" pitchFamily="34" charset="0"/>
              </a:rPr>
              <a:t>Module 1:  </a:t>
            </a:r>
            <a:r>
              <a:rPr lang="en-US" sz="2800" u="sng" dirty="0" smtClean="0">
                <a:solidFill>
                  <a:schemeClr val="bg1"/>
                </a:solidFill>
              </a:rPr>
              <a:t>How Do I Give These Assessments?</a:t>
            </a:r>
          </a:p>
          <a:p>
            <a:pPr lvl="3"/>
            <a:r>
              <a:rPr lang="en-US" sz="1800" dirty="0" smtClean="0">
                <a:solidFill>
                  <a:schemeClr val="bg1"/>
                </a:solidFill>
              </a:rPr>
              <a:t>Administering the GloSS &amp; IKAN Assessments with Fidelity</a:t>
            </a:r>
          </a:p>
          <a:p>
            <a:pPr marL="1371600" lvl="3" indent="0">
              <a:buNone/>
            </a:pPr>
            <a:endParaRPr lang="en-US" dirty="0" smtClean="0"/>
          </a:p>
          <a:p>
            <a:pPr marL="339725" indent="-339725">
              <a:spcBef>
                <a:spcPts val="0"/>
              </a:spcBef>
            </a:pPr>
            <a:r>
              <a:rPr lang="en-US" b="1" dirty="0" smtClean="0">
                <a:solidFill>
                  <a:schemeClr val="accent2">
                    <a:lumMod val="75000"/>
                  </a:schemeClr>
                </a:solidFill>
                <a:latin typeface="Hobo Std" pitchFamily="34" charset="0"/>
              </a:rPr>
              <a:t>Module 2:  </a:t>
            </a:r>
            <a:r>
              <a:rPr lang="en-US" sz="2800" u="sng" dirty="0" smtClean="0">
                <a:solidFill>
                  <a:schemeClr val="bg1"/>
                </a:solidFill>
              </a:rPr>
              <a:t>What Does the Data From These </a:t>
            </a:r>
          </a:p>
          <a:p>
            <a:pPr marL="2286000" indent="0">
              <a:spcBef>
                <a:spcPts val="0"/>
              </a:spcBef>
              <a:buNone/>
            </a:pPr>
            <a:r>
              <a:rPr lang="en-US" sz="2800" u="sng" dirty="0" smtClean="0">
                <a:solidFill>
                  <a:schemeClr val="bg1"/>
                </a:solidFill>
              </a:rPr>
              <a:t>Assessments Tell Me?</a:t>
            </a:r>
          </a:p>
          <a:p>
            <a:pPr lvl="3"/>
            <a:r>
              <a:rPr lang="en-US" sz="1800" dirty="0" smtClean="0">
                <a:solidFill>
                  <a:schemeClr val="bg1"/>
                </a:solidFill>
              </a:rPr>
              <a:t>Understanding the Data</a:t>
            </a:r>
          </a:p>
          <a:p>
            <a:pPr marL="1371600" lvl="3" indent="0">
              <a:buNone/>
            </a:pPr>
            <a:endParaRPr lang="en-US" dirty="0" smtClean="0"/>
          </a:p>
          <a:p>
            <a:r>
              <a:rPr lang="en-US" b="1" dirty="0" smtClean="0">
                <a:solidFill>
                  <a:srgbClr val="0070C0"/>
                </a:solidFill>
                <a:latin typeface="Hobo Std" pitchFamily="34" charset="0"/>
              </a:rPr>
              <a:t>Module 3:  </a:t>
            </a:r>
            <a:r>
              <a:rPr lang="en-US" sz="2800" u="sng" dirty="0" smtClean="0">
                <a:solidFill>
                  <a:schemeClr val="bg1"/>
                </a:solidFill>
              </a:rPr>
              <a:t>How Do I Use the Data Instructionally?</a:t>
            </a:r>
          </a:p>
          <a:p>
            <a:pPr lvl="3"/>
            <a:r>
              <a:rPr lang="en-US" sz="1800" dirty="0" smtClean="0">
                <a:solidFill>
                  <a:schemeClr val="bg1"/>
                </a:solidFill>
              </a:rPr>
              <a:t>NZ Maths Numeracy Project</a:t>
            </a:r>
            <a:endParaRPr lang="en-US" sz="1800"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1" y="6041396"/>
            <a:ext cx="1524000" cy="702304"/>
          </a:xfrm>
          <a:prstGeom prst="rect">
            <a:avLst/>
          </a:prstGeom>
        </p:spPr>
      </p:pic>
      <p:sp>
        <p:nvSpPr>
          <p:cNvPr id="5" name="TextBox 4"/>
          <p:cNvSpPr txBox="1"/>
          <p:nvPr/>
        </p:nvSpPr>
        <p:spPr>
          <a:xfrm>
            <a:off x="6324600" y="6550223"/>
            <a:ext cx="2819400" cy="307777"/>
          </a:xfrm>
          <a:prstGeom prst="rect">
            <a:avLst/>
          </a:prstGeom>
          <a:noFill/>
        </p:spPr>
        <p:txBody>
          <a:bodyPr wrap="square" rtlCol="0">
            <a:spAutoFit/>
          </a:bodyPr>
          <a:lstStyle/>
          <a:p>
            <a:r>
              <a:rPr lang="en-US" sz="1400" b="1" dirty="0" smtClean="0">
                <a:effectLst>
                  <a:outerShdw blurRad="50800" dist="38100" dir="8100000" algn="tr" rotWithShape="0">
                    <a:prstClr val="black">
                      <a:alpha val="40000"/>
                    </a:prstClr>
                  </a:outerShdw>
                </a:effectLst>
              </a:rPr>
              <a:t>Learning &amp; Leadership Services</a:t>
            </a:r>
            <a:endParaRPr lang="en-US" sz="1400" b="1" dirty="0">
              <a:effectLst>
                <a:outerShdw blurRad="50800" dist="38100" dir="8100000" algn="tr" rotWithShape="0">
                  <a:prstClr val="black">
                    <a:alpha val="40000"/>
                  </a:prstClr>
                </a:outerShdw>
              </a:effectLst>
            </a:endParaRPr>
          </a:p>
        </p:txBody>
      </p:sp>
      <p:sp>
        <p:nvSpPr>
          <p:cNvPr id="6" name="TextBox 5"/>
          <p:cNvSpPr txBox="1"/>
          <p:nvPr/>
        </p:nvSpPr>
        <p:spPr>
          <a:xfrm>
            <a:off x="7734300" y="1600200"/>
            <a:ext cx="1104900" cy="1015663"/>
          </a:xfrm>
          <a:prstGeom prst="rect">
            <a:avLst/>
          </a:prstGeom>
          <a:noFill/>
        </p:spPr>
        <p:txBody>
          <a:bodyPr wrap="square" rtlCol="0">
            <a:spAutoFit/>
          </a:bodyPr>
          <a:lstStyle/>
          <a:p>
            <a:r>
              <a:rPr lang="en-US" sz="6000" dirty="0" smtClean="0">
                <a:solidFill>
                  <a:srgbClr val="FF0000"/>
                </a:solidFill>
                <a:sym typeface="Wingdings"/>
              </a:rPr>
              <a:t></a:t>
            </a:r>
            <a:endParaRPr lang="en-US" sz="6000" dirty="0">
              <a:solidFill>
                <a:srgbClr val="FF0000"/>
              </a:solidFill>
            </a:endParaRPr>
          </a:p>
        </p:txBody>
      </p:sp>
    </p:spTree>
    <p:extLst>
      <p:ext uri="{BB962C8B-B14F-4D97-AF65-F5344CB8AC3E}">
        <p14:creationId xmlns:p14="http://schemas.microsoft.com/office/powerpoint/2010/main" val="15701520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1130"/>
            <a:ext cx="8458200" cy="5693404"/>
          </a:xfrm>
          <a:prstGeom prst="quadArrowCallout">
            <a:avLst>
              <a:gd name="adj1" fmla="val 33941"/>
              <a:gd name="adj2" fmla="val 18515"/>
              <a:gd name="adj3" fmla="val 18515"/>
              <a:gd name="adj4" fmla="val 48123"/>
            </a:avLst>
          </a:prstGeom>
          <a:solidFill>
            <a:schemeClr val="accent2"/>
          </a:solidFill>
        </p:spPr>
        <p:txBody>
          <a:bodyPr>
            <a:normAutofit fontScale="90000"/>
          </a:bodyPr>
          <a:lstStyle/>
          <a:p>
            <a:pPr algn="ctr"/>
            <a:r>
              <a:rPr lang="en-US" b="1" dirty="0" err="1" smtClean="0">
                <a:solidFill>
                  <a:schemeClr val="accent1">
                    <a:lumMod val="60000"/>
                    <a:lumOff val="40000"/>
                  </a:schemeClr>
                </a:solidFill>
              </a:rPr>
              <a:t>Mtss</a:t>
            </a:r>
            <a:r>
              <a:rPr lang="en-US" b="1" dirty="0" smtClean="0">
                <a:solidFill>
                  <a:schemeClr val="accent1">
                    <a:lumMod val="60000"/>
                    <a:lumOff val="40000"/>
                  </a:schemeClr>
                </a:solidFill>
              </a:rPr>
              <a:t> &amp; </a:t>
            </a:r>
            <a:br>
              <a:rPr lang="en-US" b="1" dirty="0" smtClean="0">
                <a:solidFill>
                  <a:schemeClr val="accent1">
                    <a:lumMod val="60000"/>
                    <a:lumOff val="40000"/>
                  </a:schemeClr>
                </a:solidFill>
              </a:rPr>
            </a:br>
            <a:r>
              <a:rPr lang="en-US" b="1" dirty="0" err="1" smtClean="0">
                <a:solidFill>
                  <a:schemeClr val="accent1">
                    <a:lumMod val="60000"/>
                    <a:lumOff val="40000"/>
                  </a:schemeClr>
                </a:solidFill>
              </a:rPr>
              <a:t>Nz</a:t>
            </a:r>
            <a:r>
              <a:rPr lang="en-US" b="1" dirty="0" smtClean="0">
                <a:solidFill>
                  <a:schemeClr val="accent1">
                    <a:lumMod val="60000"/>
                    <a:lumOff val="40000"/>
                  </a:schemeClr>
                </a:solidFill>
              </a:rPr>
              <a:t> </a:t>
            </a:r>
            <a:r>
              <a:rPr lang="en-US" b="1" dirty="0" err="1" smtClean="0">
                <a:solidFill>
                  <a:schemeClr val="accent1">
                    <a:lumMod val="60000"/>
                    <a:lumOff val="40000"/>
                  </a:schemeClr>
                </a:solidFill>
              </a:rPr>
              <a:t>maths</a:t>
            </a:r>
            <a:r>
              <a:rPr lang="en-US" b="1" dirty="0" smtClean="0">
                <a:solidFill>
                  <a:schemeClr val="accent1">
                    <a:lumMod val="60000"/>
                    <a:lumOff val="40000"/>
                  </a:schemeClr>
                </a:solidFill>
              </a:rPr>
              <a:t> numeracy project</a:t>
            </a:r>
            <a:br>
              <a:rPr lang="en-US" b="1" dirty="0" smtClean="0">
                <a:solidFill>
                  <a:schemeClr val="accent1">
                    <a:lumMod val="60000"/>
                    <a:lumOff val="40000"/>
                  </a:schemeClr>
                </a:solidFill>
              </a:rPr>
            </a:br>
            <a:r>
              <a:rPr lang="en-US" sz="2700" b="1" i="1" dirty="0" smtClean="0">
                <a:solidFill>
                  <a:schemeClr val="accent1">
                    <a:lumMod val="60000"/>
                    <a:lumOff val="40000"/>
                  </a:schemeClr>
                </a:solidFill>
              </a:rPr>
              <a:t>(Using POINT Classrooms</a:t>
            </a:r>
            <a:r>
              <a:rPr lang="en-US" sz="2200" b="1" i="1" dirty="0" smtClean="0">
                <a:solidFill>
                  <a:schemeClr val="accent1">
                    <a:lumMod val="60000"/>
                    <a:lumOff val="40000"/>
                  </a:schemeClr>
                </a:solidFill>
              </a:rPr>
              <a:t> Tab)</a:t>
            </a:r>
            <a:endParaRPr lang="en-US" sz="2200" b="1" i="1" dirty="0">
              <a:solidFill>
                <a:schemeClr val="accent1">
                  <a:lumMod val="60000"/>
                  <a:lumOff val="40000"/>
                </a:scheme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1" y="6041396"/>
            <a:ext cx="1524000" cy="702304"/>
          </a:xfrm>
          <a:prstGeom prst="rect">
            <a:avLst/>
          </a:prstGeom>
        </p:spPr>
      </p:pic>
      <p:sp>
        <p:nvSpPr>
          <p:cNvPr id="4" name="TextBox 3"/>
          <p:cNvSpPr txBox="1"/>
          <p:nvPr/>
        </p:nvSpPr>
        <p:spPr>
          <a:xfrm>
            <a:off x="6324600" y="6550223"/>
            <a:ext cx="2819400" cy="307777"/>
          </a:xfrm>
          <a:prstGeom prst="rect">
            <a:avLst/>
          </a:prstGeom>
          <a:noFill/>
        </p:spPr>
        <p:txBody>
          <a:bodyPr wrap="square" rtlCol="0">
            <a:spAutoFit/>
          </a:bodyPr>
          <a:lstStyle/>
          <a:p>
            <a:r>
              <a:rPr lang="en-US" sz="1400" b="1" dirty="0" smtClean="0">
                <a:effectLst>
                  <a:outerShdw blurRad="50800" dist="38100" dir="8100000" algn="tr" rotWithShape="0">
                    <a:prstClr val="black">
                      <a:alpha val="40000"/>
                    </a:prstClr>
                  </a:outerShdw>
                </a:effectLst>
              </a:rPr>
              <a:t>Learning &amp; Leadership Services</a:t>
            </a:r>
            <a:endParaRPr lang="en-US" sz="1400" b="1" dirty="0">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16360546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229600" cy="1752600"/>
          </a:xfrm>
        </p:spPr>
        <p:txBody>
          <a:bodyPr>
            <a:normAutofit/>
          </a:bodyPr>
          <a:lstStyle/>
          <a:p>
            <a:pPr algn="ctr"/>
            <a:endParaRPr lang="en-US" b="1" dirty="0">
              <a:solidFill>
                <a:srgbClr val="0070C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1" y="6041396"/>
            <a:ext cx="1524000" cy="702304"/>
          </a:xfrm>
          <a:prstGeom prst="rect">
            <a:avLst/>
          </a:prstGeom>
        </p:spPr>
      </p:pic>
      <p:sp>
        <p:nvSpPr>
          <p:cNvPr id="4" name="TextBox 3"/>
          <p:cNvSpPr txBox="1"/>
          <p:nvPr/>
        </p:nvSpPr>
        <p:spPr>
          <a:xfrm>
            <a:off x="6324600" y="6550223"/>
            <a:ext cx="2819400" cy="307777"/>
          </a:xfrm>
          <a:prstGeom prst="rect">
            <a:avLst/>
          </a:prstGeom>
          <a:noFill/>
        </p:spPr>
        <p:txBody>
          <a:bodyPr wrap="square" rtlCol="0">
            <a:spAutoFit/>
          </a:bodyPr>
          <a:lstStyle/>
          <a:p>
            <a:r>
              <a:rPr lang="en-US" sz="1400" b="1" dirty="0" smtClean="0">
                <a:effectLst>
                  <a:outerShdw blurRad="50800" dist="38100" dir="8100000" algn="tr" rotWithShape="0">
                    <a:prstClr val="black">
                      <a:alpha val="40000"/>
                    </a:prstClr>
                  </a:outerShdw>
                </a:effectLst>
              </a:rPr>
              <a:t>Learning &amp; Leadership Services</a:t>
            </a:r>
            <a:endParaRPr lang="en-US" sz="1400" b="1" dirty="0">
              <a:effectLst>
                <a:outerShdw blurRad="50800" dist="38100" dir="8100000" algn="tr" rotWithShape="0">
                  <a:prstClr val="black">
                    <a:alpha val="40000"/>
                  </a:prstClr>
                </a:outerShdw>
              </a:effectLst>
            </a:endParaRPr>
          </a:p>
        </p:txBody>
      </p:sp>
      <p:pic>
        <p:nvPicPr>
          <p:cNvPr id="5" name="Picture 4"/>
          <p:cNvPicPr/>
          <p:nvPr/>
        </p:nvPicPr>
        <p:blipFill rotWithShape="1">
          <a:blip r:embed="rId4"/>
          <a:srcRect l="18751" t="9971" r="20512" b="46723"/>
          <a:stretch/>
        </p:blipFill>
        <p:spPr bwMode="auto">
          <a:xfrm>
            <a:off x="76201" y="609600"/>
            <a:ext cx="8839199" cy="2819400"/>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5"/>
          <a:srcRect l="11538" t="11966" r="22917" b="56125"/>
          <a:stretch/>
        </p:blipFill>
        <p:spPr bwMode="auto">
          <a:xfrm>
            <a:off x="1600201" y="3197423"/>
            <a:ext cx="6138863" cy="3352800"/>
          </a:xfrm>
          <a:prstGeom prst="rect">
            <a:avLst/>
          </a:prstGeom>
          <a:ln>
            <a:noFill/>
          </a:ln>
          <a:extLst>
            <a:ext uri="{53640926-AAD7-44D8-BBD7-CCE9431645EC}">
              <a14:shadowObscured xmlns:a14="http://schemas.microsoft.com/office/drawing/2010/main"/>
            </a:ext>
          </a:extLst>
        </p:spPr>
      </p:pic>
      <p:sp>
        <p:nvSpPr>
          <p:cNvPr id="7" name="Oval 6"/>
          <p:cNvSpPr/>
          <p:nvPr/>
        </p:nvSpPr>
        <p:spPr>
          <a:xfrm>
            <a:off x="3276600" y="5779458"/>
            <a:ext cx="2047875" cy="523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 Box 5"/>
          <p:cNvSpPr txBox="1"/>
          <p:nvPr/>
        </p:nvSpPr>
        <p:spPr>
          <a:xfrm>
            <a:off x="6324600" y="3962400"/>
            <a:ext cx="2209800" cy="13049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a:effectLst/>
                <a:latin typeface="Kristen ITC"/>
                <a:ea typeface="Calibri"/>
                <a:cs typeface="Times New Roman"/>
              </a:rPr>
              <a:t>Type Gloss as the keyword  and Math as the subject.  Be sure to unclick the box under it so that you are not limited to your grade level only.</a:t>
            </a:r>
            <a:endParaRPr lang="en-US" sz="1100">
              <a:effectLst/>
              <a:ea typeface="Calibri"/>
              <a:cs typeface="Times New Roman"/>
            </a:endParaRPr>
          </a:p>
        </p:txBody>
      </p:sp>
      <p:sp>
        <p:nvSpPr>
          <p:cNvPr id="9" name="Text Box 2"/>
          <p:cNvSpPr txBox="1"/>
          <p:nvPr/>
        </p:nvSpPr>
        <p:spPr>
          <a:xfrm>
            <a:off x="7086600" y="611734"/>
            <a:ext cx="1609725" cy="120967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a:effectLst/>
                <a:latin typeface="Kristen ITC"/>
                <a:ea typeface="Calibri"/>
                <a:cs typeface="Times New Roman"/>
              </a:rPr>
              <a:t>Go to the classrooms tab and click on Instructional Materials</a:t>
            </a:r>
            <a:endParaRPr lang="en-US" sz="1100">
              <a:effectLst/>
              <a:ea typeface="Calibri"/>
              <a:cs typeface="Times New Roman"/>
            </a:endParaRPr>
          </a:p>
        </p:txBody>
      </p:sp>
    </p:spTree>
    <p:extLst>
      <p:ext uri="{BB962C8B-B14F-4D97-AF65-F5344CB8AC3E}">
        <p14:creationId xmlns:p14="http://schemas.microsoft.com/office/powerpoint/2010/main" val="21950058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229600" cy="1752600"/>
          </a:xfrm>
        </p:spPr>
        <p:txBody>
          <a:bodyPr>
            <a:normAutofit/>
          </a:bodyPr>
          <a:lstStyle/>
          <a:p>
            <a:pPr algn="ctr"/>
            <a:endParaRPr lang="en-US" b="1" dirty="0">
              <a:solidFill>
                <a:srgbClr val="0070C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1" y="6041396"/>
            <a:ext cx="1524000" cy="702304"/>
          </a:xfrm>
          <a:prstGeom prst="rect">
            <a:avLst/>
          </a:prstGeom>
        </p:spPr>
      </p:pic>
      <p:sp>
        <p:nvSpPr>
          <p:cNvPr id="4" name="TextBox 3"/>
          <p:cNvSpPr txBox="1"/>
          <p:nvPr/>
        </p:nvSpPr>
        <p:spPr>
          <a:xfrm>
            <a:off x="6324600" y="6550223"/>
            <a:ext cx="2819400" cy="307777"/>
          </a:xfrm>
          <a:prstGeom prst="rect">
            <a:avLst/>
          </a:prstGeom>
          <a:noFill/>
        </p:spPr>
        <p:txBody>
          <a:bodyPr wrap="square" rtlCol="0">
            <a:spAutoFit/>
          </a:bodyPr>
          <a:lstStyle/>
          <a:p>
            <a:r>
              <a:rPr lang="en-US" sz="1400" b="1" dirty="0" smtClean="0">
                <a:effectLst>
                  <a:outerShdw blurRad="50800" dist="38100" dir="8100000" algn="tr" rotWithShape="0">
                    <a:prstClr val="black">
                      <a:alpha val="40000"/>
                    </a:prstClr>
                  </a:outerShdw>
                </a:effectLst>
              </a:rPr>
              <a:t>Learning &amp; Leadership Services</a:t>
            </a:r>
            <a:endParaRPr lang="en-US" sz="1400" b="1" dirty="0">
              <a:effectLst>
                <a:outerShdw blurRad="50800" dist="38100" dir="8100000" algn="tr" rotWithShape="0">
                  <a:prstClr val="black">
                    <a:alpha val="40000"/>
                  </a:prstClr>
                </a:outerShdw>
              </a:effectLst>
            </a:endParaRPr>
          </a:p>
        </p:txBody>
      </p:sp>
      <p:pic>
        <p:nvPicPr>
          <p:cNvPr id="5" name="Picture 4"/>
          <p:cNvPicPr/>
          <p:nvPr/>
        </p:nvPicPr>
        <p:blipFill rotWithShape="1">
          <a:blip r:embed="rId4"/>
          <a:srcRect l="7051" t="11396" r="20032" b="36468"/>
          <a:stretch/>
        </p:blipFill>
        <p:spPr bwMode="auto">
          <a:xfrm>
            <a:off x="76202" y="459828"/>
            <a:ext cx="8915398" cy="5334000"/>
          </a:xfrm>
          <a:prstGeom prst="rect">
            <a:avLst/>
          </a:prstGeom>
          <a:ln>
            <a:noFill/>
          </a:ln>
          <a:extLst>
            <a:ext uri="{53640926-AAD7-44D8-BBD7-CCE9431645EC}">
              <a14:shadowObscured xmlns:a14="http://schemas.microsoft.com/office/drawing/2010/main"/>
            </a:ext>
          </a:extLst>
        </p:spPr>
      </p:pic>
      <p:sp>
        <p:nvSpPr>
          <p:cNvPr id="6" name="Left Arrow 5"/>
          <p:cNvSpPr/>
          <p:nvPr/>
        </p:nvSpPr>
        <p:spPr>
          <a:xfrm rot="18844915">
            <a:off x="5681635" y="2436208"/>
            <a:ext cx="2952807" cy="109228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8338048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229600" cy="1752600"/>
          </a:xfrm>
        </p:spPr>
        <p:txBody>
          <a:bodyPr>
            <a:normAutofit/>
          </a:bodyPr>
          <a:lstStyle/>
          <a:p>
            <a:pPr algn="ctr"/>
            <a:r>
              <a:rPr lang="en-US" b="1" dirty="0" smtClean="0">
                <a:solidFill>
                  <a:srgbClr val="0070C0"/>
                </a:solidFill>
              </a:rPr>
              <a:t>Module 3:</a:t>
            </a:r>
            <a:br>
              <a:rPr lang="en-US" b="1" dirty="0" smtClean="0">
                <a:solidFill>
                  <a:srgbClr val="0070C0"/>
                </a:solidFill>
              </a:rPr>
            </a:br>
            <a:r>
              <a:rPr lang="en-US" b="1" dirty="0" smtClean="0">
                <a:solidFill>
                  <a:srgbClr val="0070C0"/>
                </a:solidFill>
              </a:rPr>
              <a:t>Making Instructional Decisions Using GloSS/IKAN</a:t>
            </a:r>
            <a:endParaRPr lang="en-US" b="1" dirty="0">
              <a:solidFill>
                <a:srgbClr val="0070C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1" y="6041396"/>
            <a:ext cx="1524000" cy="702304"/>
          </a:xfrm>
          <a:prstGeom prst="rect">
            <a:avLst/>
          </a:prstGeom>
        </p:spPr>
      </p:pic>
      <p:sp>
        <p:nvSpPr>
          <p:cNvPr id="4" name="TextBox 3"/>
          <p:cNvSpPr txBox="1"/>
          <p:nvPr/>
        </p:nvSpPr>
        <p:spPr>
          <a:xfrm>
            <a:off x="6324600" y="6550223"/>
            <a:ext cx="2819400" cy="307777"/>
          </a:xfrm>
          <a:prstGeom prst="rect">
            <a:avLst/>
          </a:prstGeom>
          <a:noFill/>
        </p:spPr>
        <p:txBody>
          <a:bodyPr wrap="square" rtlCol="0">
            <a:spAutoFit/>
          </a:bodyPr>
          <a:lstStyle/>
          <a:p>
            <a:r>
              <a:rPr lang="en-US" sz="1400" b="1" dirty="0" smtClean="0">
                <a:effectLst>
                  <a:outerShdw blurRad="50800" dist="38100" dir="8100000" algn="tr" rotWithShape="0">
                    <a:prstClr val="black">
                      <a:alpha val="40000"/>
                    </a:prstClr>
                  </a:outerShdw>
                </a:effectLst>
              </a:rPr>
              <a:t>Learning &amp; Leadership Services</a:t>
            </a:r>
            <a:endParaRPr lang="en-US" sz="1400" b="1" dirty="0">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6686270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554162"/>
          </a:xfrm>
        </p:spPr>
        <p:txBody>
          <a:bodyPr>
            <a:noAutofit/>
          </a:bodyPr>
          <a:lstStyle/>
          <a:p>
            <a:pPr algn="ctr"/>
            <a:r>
              <a:rPr lang="en-US" sz="13800" b="1" dirty="0" smtClean="0">
                <a:solidFill>
                  <a:srgbClr val="0070C0"/>
                </a:solidFill>
                <a:latin typeface="Aharoni" pitchFamily="2" charset="-79"/>
                <a:cs typeface="Aharoni" pitchFamily="2" charset="-79"/>
              </a:rPr>
              <a:t>Q &amp; A</a:t>
            </a:r>
            <a:endParaRPr lang="en-US" sz="13800" b="1" dirty="0">
              <a:solidFill>
                <a:srgbClr val="0070C0"/>
              </a:solidFill>
              <a:latin typeface="Aharoni" pitchFamily="2" charset="-79"/>
              <a:cs typeface="Aharoni" pitchFamily="2" charset="-79"/>
            </a:endParaRPr>
          </a:p>
        </p:txBody>
      </p:sp>
      <p:sp>
        <p:nvSpPr>
          <p:cNvPr id="3" name="Content Placeholder 2"/>
          <p:cNvSpPr>
            <a:spLocks noGrp="1"/>
          </p:cNvSpPr>
          <p:nvPr>
            <p:ph idx="1"/>
          </p:nvPr>
        </p:nvSpPr>
        <p:spPr>
          <a:xfrm>
            <a:off x="685800" y="2307596"/>
            <a:ext cx="7772400" cy="3733800"/>
          </a:xfrm>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1" y="6041396"/>
            <a:ext cx="1524000" cy="702304"/>
          </a:xfrm>
          <a:prstGeom prst="rect">
            <a:avLst/>
          </a:prstGeom>
        </p:spPr>
      </p:pic>
      <p:sp>
        <p:nvSpPr>
          <p:cNvPr id="5" name="TextBox 4"/>
          <p:cNvSpPr txBox="1"/>
          <p:nvPr/>
        </p:nvSpPr>
        <p:spPr>
          <a:xfrm>
            <a:off x="6324600" y="6550223"/>
            <a:ext cx="2819400" cy="307777"/>
          </a:xfrm>
          <a:prstGeom prst="rect">
            <a:avLst/>
          </a:prstGeom>
          <a:noFill/>
        </p:spPr>
        <p:txBody>
          <a:bodyPr wrap="square" rtlCol="0">
            <a:spAutoFit/>
          </a:bodyPr>
          <a:lstStyle/>
          <a:p>
            <a:r>
              <a:rPr lang="en-US" sz="1400" b="1" dirty="0" smtClean="0">
                <a:effectLst>
                  <a:outerShdw blurRad="50800" dist="38100" dir="8100000" algn="tr" rotWithShape="0">
                    <a:prstClr val="black">
                      <a:alpha val="40000"/>
                    </a:prstClr>
                  </a:outerShdw>
                </a:effectLst>
              </a:rPr>
              <a:t>Learning &amp; Leadership Services</a:t>
            </a:r>
            <a:endParaRPr lang="en-US" sz="1400" b="1" dirty="0">
              <a:effectLst>
                <a:outerShdw blurRad="50800" dist="38100" dir="8100000" algn="tr" rotWithShape="0">
                  <a:prstClr val="black">
                    <a:alpha val="40000"/>
                  </a:prstClr>
                </a:outerShdw>
              </a:effectLst>
            </a:endParaRPr>
          </a:p>
        </p:txBody>
      </p:sp>
      <p:pic>
        <p:nvPicPr>
          <p:cNvPr id="6" name="Picture 2" descr="C:\Users\lya.snell\AppData\Local\Microsoft\Windows\Temporary Internet Files\Content.IE5\08NMKANP\MC900434403[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828800"/>
            <a:ext cx="3119438" cy="4370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6327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10"/>
            <a:ext cx="8229600" cy="903890"/>
          </a:xfrm>
        </p:spPr>
        <p:txBody>
          <a:bodyPr/>
          <a:lstStyle/>
          <a:p>
            <a:pPr algn="ctr"/>
            <a:r>
              <a:rPr lang="en-US" b="1" dirty="0" smtClean="0">
                <a:solidFill>
                  <a:srgbClr val="0070C0"/>
                </a:solidFill>
              </a:rPr>
              <a:t>Overview of Module 3</a:t>
            </a:r>
            <a:endParaRPr lang="en-US" b="1" dirty="0">
              <a:solidFill>
                <a:srgbClr val="0070C0"/>
              </a:solidFill>
            </a:endParaRPr>
          </a:p>
        </p:txBody>
      </p:sp>
      <p:sp>
        <p:nvSpPr>
          <p:cNvPr id="3" name="Content Placeholder 2"/>
          <p:cNvSpPr>
            <a:spLocks noGrp="1"/>
          </p:cNvSpPr>
          <p:nvPr>
            <p:ph idx="1"/>
          </p:nvPr>
        </p:nvSpPr>
        <p:spPr>
          <a:xfrm>
            <a:off x="609600" y="838200"/>
            <a:ext cx="8229600" cy="5203196"/>
          </a:xfrm>
          <a:solidFill>
            <a:schemeClr val="tx1">
              <a:lumMod val="85000"/>
            </a:schemeClr>
          </a:solidFill>
        </p:spPr>
        <p:txBody>
          <a:bodyPr>
            <a:normAutofit/>
          </a:bodyPr>
          <a:lstStyle/>
          <a:p>
            <a:r>
              <a:rPr lang="en-US" sz="2400" dirty="0" smtClean="0">
                <a:solidFill>
                  <a:srgbClr val="0070C0"/>
                </a:solidFill>
              </a:rPr>
              <a:t>Overview of Assessments &amp; Expectations</a:t>
            </a:r>
          </a:p>
          <a:p>
            <a:r>
              <a:rPr lang="en-US" sz="2400" dirty="0" smtClean="0">
                <a:solidFill>
                  <a:srgbClr val="0070C0"/>
                </a:solidFill>
              </a:rPr>
              <a:t>Description of Assessments</a:t>
            </a:r>
          </a:p>
          <a:p>
            <a:r>
              <a:rPr lang="en-US" sz="2400" dirty="0" smtClean="0">
                <a:solidFill>
                  <a:srgbClr val="0070C0"/>
                </a:solidFill>
              </a:rPr>
              <a:t>Description of Strategy Stages</a:t>
            </a:r>
          </a:p>
          <a:p>
            <a:r>
              <a:rPr lang="en-US" sz="2400" dirty="0" smtClean="0">
                <a:solidFill>
                  <a:srgbClr val="0070C0"/>
                </a:solidFill>
              </a:rPr>
              <a:t>Overview of MTSS (Tiers 1 – 3)</a:t>
            </a:r>
          </a:p>
          <a:p>
            <a:r>
              <a:rPr lang="en-US" sz="2400" dirty="0" smtClean="0">
                <a:solidFill>
                  <a:srgbClr val="0070C0"/>
                </a:solidFill>
              </a:rPr>
              <a:t>Overview of NZ Maths Numeracy Project Interventions (Tasks &amp; Stage Specific Probes)</a:t>
            </a:r>
          </a:p>
          <a:p>
            <a:r>
              <a:rPr lang="en-US" sz="2400" dirty="0" smtClean="0">
                <a:solidFill>
                  <a:srgbClr val="0070C0"/>
                </a:solidFill>
              </a:rPr>
              <a:t>Using Strategy Stage Assessments for Tier 1 Flexible Groups and Differentiation</a:t>
            </a:r>
          </a:p>
          <a:p>
            <a:r>
              <a:rPr lang="en-US" sz="2400" dirty="0" smtClean="0">
                <a:solidFill>
                  <a:srgbClr val="0070C0"/>
                </a:solidFill>
              </a:rPr>
              <a:t>Using NZ Maths Numeracy Project for Tier 2 &amp; Tier 3 Interventions (structured to accommodate Tier 2 &amp; 3 expectations)</a:t>
            </a:r>
          </a:p>
          <a:p>
            <a:r>
              <a:rPr lang="en-US" sz="2400" dirty="0" smtClean="0">
                <a:solidFill>
                  <a:srgbClr val="0070C0"/>
                </a:solidFill>
              </a:rPr>
              <a:t>Performance Task with Student Data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1" y="6041396"/>
            <a:ext cx="1524000" cy="702304"/>
          </a:xfrm>
          <a:prstGeom prst="rect">
            <a:avLst/>
          </a:prstGeom>
        </p:spPr>
      </p:pic>
      <p:sp>
        <p:nvSpPr>
          <p:cNvPr id="5" name="TextBox 4"/>
          <p:cNvSpPr txBox="1"/>
          <p:nvPr/>
        </p:nvSpPr>
        <p:spPr>
          <a:xfrm>
            <a:off x="6324600" y="6550223"/>
            <a:ext cx="2819400" cy="307777"/>
          </a:xfrm>
          <a:prstGeom prst="rect">
            <a:avLst/>
          </a:prstGeom>
          <a:noFill/>
        </p:spPr>
        <p:txBody>
          <a:bodyPr wrap="square" rtlCol="0">
            <a:spAutoFit/>
          </a:bodyPr>
          <a:lstStyle/>
          <a:p>
            <a:r>
              <a:rPr lang="en-US" sz="1400" b="1" dirty="0" smtClean="0">
                <a:effectLst>
                  <a:outerShdw blurRad="50800" dist="38100" dir="8100000" algn="tr" rotWithShape="0">
                    <a:prstClr val="black">
                      <a:alpha val="40000"/>
                    </a:prstClr>
                  </a:outerShdw>
                </a:effectLst>
              </a:rPr>
              <a:t>Learning &amp; Leadership Services</a:t>
            </a:r>
            <a:endParaRPr lang="en-US" sz="1400" b="1" dirty="0">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6033600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solidFill>
                  <a:srgbClr val="0070C0"/>
                </a:solidFill>
                <a:latin typeface="Aharoni" pitchFamily="2" charset="-79"/>
                <a:cs typeface="Aharoni" pitchFamily="2" charset="-79"/>
              </a:rPr>
              <a:t>Summary &amp; Closing</a:t>
            </a:r>
            <a:endParaRPr lang="en-US" b="1" dirty="0">
              <a:solidFill>
                <a:srgbClr val="0070C0"/>
              </a:solidFill>
              <a:latin typeface="Aharoni" pitchFamily="2" charset="-79"/>
              <a:cs typeface="Aharoni" pitchFamily="2" charset="-79"/>
            </a:endParaRP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1" y="6041396"/>
            <a:ext cx="1524000" cy="702304"/>
          </a:xfrm>
          <a:prstGeom prst="rect">
            <a:avLst/>
          </a:prstGeom>
        </p:spPr>
      </p:pic>
      <p:sp>
        <p:nvSpPr>
          <p:cNvPr id="5" name="TextBox 4"/>
          <p:cNvSpPr txBox="1"/>
          <p:nvPr/>
        </p:nvSpPr>
        <p:spPr>
          <a:xfrm>
            <a:off x="6324600" y="6550223"/>
            <a:ext cx="2819400" cy="307777"/>
          </a:xfrm>
          <a:prstGeom prst="rect">
            <a:avLst/>
          </a:prstGeom>
          <a:noFill/>
        </p:spPr>
        <p:txBody>
          <a:bodyPr wrap="square" rtlCol="0">
            <a:spAutoFit/>
          </a:bodyPr>
          <a:lstStyle/>
          <a:p>
            <a:r>
              <a:rPr lang="en-US" sz="1400" b="1" dirty="0" smtClean="0">
                <a:effectLst>
                  <a:outerShdw blurRad="50800" dist="38100" dir="8100000" algn="tr" rotWithShape="0">
                    <a:prstClr val="black">
                      <a:alpha val="40000"/>
                    </a:prstClr>
                  </a:outerShdw>
                </a:effectLst>
              </a:rPr>
              <a:t>Learning &amp; Leadership Services</a:t>
            </a:r>
            <a:endParaRPr lang="en-US" sz="1400" b="1" dirty="0">
              <a:effectLst>
                <a:outerShdw blurRad="50800" dist="38100" dir="8100000" algn="tr" rotWithShape="0">
                  <a:prstClr val="black">
                    <a:alpha val="40000"/>
                  </a:prstClr>
                </a:outerShdw>
              </a:effectLst>
            </a:endParaRPr>
          </a:p>
        </p:txBody>
      </p:sp>
      <p:pic>
        <p:nvPicPr>
          <p:cNvPr id="4098" name="Picture 2" descr="C:\Users\lya.snell\AppData\Local\Microsoft\Windows\Temporary Internet Files\Content.IE5\8XDOYRYP\MC900437561[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524000"/>
            <a:ext cx="6621997" cy="408140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609600" y="5219700"/>
            <a:ext cx="7772400" cy="1143000"/>
          </a:xfrm>
          <a:prstGeom prst="rect">
            <a:avLst/>
          </a:prstGeom>
        </p:spPr>
        <p:txBody>
          <a:bodyPr vert="horz" lIns="0" tIns="45720" rIns="0" bIns="45720" rtlCol="0" anchor="ctr">
            <a:normAutofit/>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solidFill>
                  <a:srgbClr val="0070C0"/>
                </a:solidFill>
                <a:latin typeface="Aharoni" pitchFamily="2" charset="-79"/>
                <a:cs typeface="Aharoni" pitchFamily="2" charset="-79"/>
              </a:rPr>
              <a:t>Thank you for your time!!</a:t>
            </a:r>
            <a:endParaRPr lang="en-US" b="1" dirty="0">
              <a:solidFill>
                <a:srgbClr val="0070C0"/>
              </a:solidFill>
              <a:latin typeface="Aharoni" pitchFamily="2" charset="-79"/>
              <a:cs typeface="Aharoni" pitchFamily="2" charset="-79"/>
            </a:endParaRPr>
          </a:p>
        </p:txBody>
      </p:sp>
    </p:spTree>
    <p:extLst>
      <p:ext uri="{BB962C8B-B14F-4D97-AF65-F5344CB8AC3E}">
        <p14:creationId xmlns:p14="http://schemas.microsoft.com/office/powerpoint/2010/main" val="30271747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latin typeface="Aharoni" pitchFamily="2" charset="-79"/>
                <a:cs typeface="Aharoni" pitchFamily="2" charset="-79"/>
              </a:rPr>
              <a:t>What have you learned?</a:t>
            </a:r>
            <a:endParaRPr lang="en-US" b="1" dirty="0">
              <a:solidFill>
                <a:srgbClr val="0070C0"/>
              </a:solidFill>
              <a:latin typeface="Aharoni" pitchFamily="2" charset="-79"/>
              <a:cs typeface="Aharoni" pitchFamily="2" charset="-79"/>
            </a:endParaRPr>
          </a:p>
        </p:txBody>
      </p:sp>
      <p:sp>
        <p:nvSpPr>
          <p:cNvPr id="3" name="Content Placeholder 2"/>
          <p:cNvSpPr>
            <a:spLocks noGrp="1"/>
          </p:cNvSpPr>
          <p:nvPr>
            <p:ph idx="1"/>
          </p:nvPr>
        </p:nvSpPr>
        <p:spPr/>
        <p:txBody>
          <a:bodyPr>
            <a:normAutofit/>
          </a:bodyPr>
          <a:lstStyle/>
          <a:p>
            <a:r>
              <a:rPr lang="en-US" sz="3200" b="1" dirty="0" smtClean="0">
                <a:solidFill>
                  <a:srgbClr val="0070C0"/>
                </a:solidFill>
              </a:rPr>
              <a:t>Performance Assessments</a:t>
            </a:r>
          </a:p>
          <a:p>
            <a:endParaRPr lang="en-US" sz="3200" b="1" dirty="0">
              <a:solidFill>
                <a:srgbClr val="0070C0"/>
              </a:solidFill>
            </a:endParaRPr>
          </a:p>
          <a:p>
            <a:endParaRPr lang="en-US" sz="3200" b="1" dirty="0" smtClean="0">
              <a:solidFill>
                <a:srgbClr val="0070C0"/>
              </a:solidFill>
            </a:endParaRPr>
          </a:p>
          <a:p>
            <a:endParaRPr lang="en-US" sz="3200" b="1" dirty="0">
              <a:solidFill>
                <a:srgbClr val="0070C0"/>
              </a:solidFill>
            </a:endParaRPr>
          </a:p>
          <a:p>
            <a:endParaRPr lang="en-US" sz="3200" b="1" dirty="0" smtClean="0">
              <a:solidFill>
                <a:srgbClr val="0070C0"/>
              </a:solidFill>
            </a:endParaRPr>
          </a:p>
          <a:p>
            <a:r>
              <a:rPr lang="en-US" sz="3200" b="1" dirty="0" smtClean="0">
                <a:solidFill>
                  <a:srgbClr val="0070C0"/>
                </a:solidFill>
              </a:rPr>
              <a:t>Are you ready to teach others?</a:t>
            </a:r>
            <a:endParaRPr lang="en-US" sz="3200" b="1" dirty="0">
              <a:solidFill>
                <a:srgbClr val="0070C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1" y="6041396"/>
            <a:ext cx="1524000" cy="702304"/>
          </a:xfrm>
          <a:prstGeom prst="rect">
            <a:avLst/>
          </a:prstGeom>
        </p:spPr>
      </p:pic>
      <p:sp>
        <p:nvSpPr>
          <p:cNvPr id="5" name="TextBox 4"/>
          <p:cNvSpPr txBox="1"/>
          <p:nvPr/>
        </p:nvSpPr>
        <p:spPr>
          <a:xfrm>
            <a:off x="6324600" y="6550223"/>
            <a:ext cx="2819400" cy="307777"/>
          </a:xfrm>
          <a:prstGeom prst="rect">
            <a:avLst/>
          </a:prstGeom>
          <a:noFill/>
        </p:spPr>
        <p:txBody>
          <a:bodyPr wrap="square" rtlCol="0">
            <a:spAutoFit/>
          </a:bodyPr>
          <a:lstStyle/>
          <a:p>
            <a:r>
              <a:rPr lang="en-US" sz="1400" b="1" dirty="0" smtClean="0">
                <a:effectLst>
                  <a:outerShdw blurRad="50800" dist="38100" dir="8100000" algn="tr" rotWithShape="0">
                    <a:prstClr val="black">
                      <a:alpha val="40000"/>
                    </a:prstClr>
                  </a:outerShdw>
                </a:effectLst>
              </a:rPr>
              <a:t>Learning &amp; Leadership Services</a:t>
            </a:r>
            <a:endParaRPr lang="en-US" sz="1400" b="1" dirty="0">
              <a:effectLst>
                <a:outerShdw blurRad="50800" dist="38100" dir="8100000" algn="tr" rotWithShape="0">
                  <a:prstClr val="black">
                    <a:alpha val="40000"/>
                  </a:prstClr>
                </a:outerShdw>
              </a:effectLst>
            </a:endParaRPr>
          </a:p>
        </p:txBody>
      </p:sp>
      <p:pic>
        <p:nvPicPr>
          <p:cNvPr id="3074" name="Picture 2" descr="C:\Users\lya.snell\AppData\Local\Microsoft\Windows\Temporary Internet Files\Content.IE5\GZCPT69O\MC90008894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143000"/>
            <a:ext cx="3165946" cy="33358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lya.snell\AppData\Local\Microsoft\Windows\Temporary Internet Files\Content.IE5\PD2KXGDB\MC90031899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6085" y="5075758"/>
            <a:ext cx="1609875" cy="1667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859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325562"/>
          </a:xfrm>
        </p:spPr>
        <p:txBody>
          <a:bodyPr>
            <a:normAutofit/>
          </a:bodyPr>
          <a:lstStyle/>
          <a:p>
            <a:pPr algn="ctr"/>
            <a:r>
              <a:rPr lang="en-US" dirty="0" smtClean="0">
                <a:solidFill>
                  <a:srgbClr val="0070C0"/>
                </a:solidFill>
                <a:latin typeface="Aharoni" pitchFamily="2" charset="-79"/>
                <a:cs typeface="Aharoni" pitchFamily="2" charset="-79"/>
              </a:rPr>
              <a:t>Ultimate</a:t>
            </a:r>
            <a:r>
              <a:rPr lang="en-US" dirty="0" smtClean="0">
                <a:solidFill>
                  <a:srgbClr val="0070C0"/>
                </a:solidFill>
              </a:rPr>
              <a:t> </a:t>
            </a:r>
            <a:r>
              <a:rPr lang="en-US" dirty="0" smtClean="0">
                <a:solidFill>
                  <a:srgbClr val="0070C0"/>
                </a:solidFill>
                <a:latin typeface="Aharoni" pitchFamily="2" charset="-79"/>
                <a:cs typeface="Aharoni" pitchFamily="2" charset="-79"/>
              </a:rPr>
              <a:t>Goals of </a:t>
            </a:r>
            <a:br>
              <a:rPr lang="en-US" dirty="0" smtClean="0">
                <a:solidFill>
                  <a:srgbClr val="0070C0"/>
                </a:solidFill>
                <a:latin typeface="Aharoni" pitchFamily="2" charset="-79"/>
                <a:cs typeface="Aharoni" pitchFamily="2" charset="-79"/>
              </a:rPr>
            </a:br>
            <a:r>
              <a:rPr lang="en-US" dirty="0" smtClean="0">
                <a:solidFill>
                  <a:srgbClr val="0070C0"/>
                </a:solidFill>
                <a:latin typeface="Aharoni" pitchFamily="2" charset="-79"/>
                <a:cs typeface="Aharoni" pitchFamily="2" charset="-79"/>
              </a:rPr>
              <a:t>Credentialing Process</a:t>
            </a:r>
            <a:endParaRPr lang="en-US" dirty="0">
              <a:solidFill>
                <a:srgbClr val="0070C0"/>
              </a:solidFill>
              <a:latin typeface="Aharoni" pitchFamily="2" charset="-79"/>
              <a:cs typeface="Aharoni" pitchFamily="2" charset="-79"/>
            </a:endParaRPr>
          </a:p>
        </p:txBody>
      </p:sp>
      <p:sp>
        <p:nvSpPr>
          <p:cNvPr id="3" name="Content Placeholder 2"/>
          <p:cNvSpPr>
            <a:spLocks noGrp="1"/>
          </p:cNvSpPr>
          <p:nvPr>
            <p:ph idx="1"/>
          </p:nvPr>
        </p:nvSpPr>
        <p:spPr>
          <a:xfrm>
            <a:off x="685800" y="2057400"/>
            <a:ext cx="7772400" cy="3733800"/>
          </a:xfrm>
        </p:spPr>
        <p:txBody>
          <a:bodyPr>
            <a:normAutofit/>
          </a:bodyPr>
          <a:lstStyle/>
          <a:p>
            <a:r>
              <a:rPr lang="en-US" sz="2400" dirty="0" smtClean="0">
                <a:solidFill>
                  <a:srgbClr val="0070C0"/>
                </a:solidFill>
              </a:rPr>
              <a:t>Every teacher will be trained to administer the IKAN and GloSS Assessments  with fidelity</a:t>
            </a:r>
          </a:p>
          <a:p>
            <a:r>
              <a:rPr lang="en-US" sz="2400" dirty="0" smtClean="0">
                <a:solidFill>
                  <a:srgbClr val="0070C0"/>
                </a:solidFill>
              </a:rPr>
              <a:t>Every teacher will be able to understand the data and use the information to assist students with their numerical reasoning</a:t>
            </a:r>
          </a:p>
          <a:p>
            <a:r>
              <a:rPr lang="en-US" sz="2400" dirty="0" smtClean="0">
                <a:solidFill>
                  <a:srgbClr val="0070C0"/>
                </a:solidFill>
              </a:rPr>
              <a:t>Every student will be better math students as they progress in secondary schools because of the solid foundation in number sense gained from using the Numeracy Project</a:t>
            </a:r>
            <a:endParaRPr lang="en-US" sz="2400" dirty="0">
              <a:solidFill>
                <a:srgbClr val="0070C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1" y="6041396"/>
            <a:ext cx="1524000" cy="702304"/>
          </a:xfrm>
          <a:prstGeom prst="rect">
            <a:avLst/>
          </a:prstGeom>
        </p:spPr>
      </p:pic>
      <p:sp>
        <p:nvSpPr>
          <p:cNvPr id="5" name="TextBox 4"/>
          <p:cNvSpPr txBox="1"/>
          <p:nvPr/>
        </p:nvSpPr>
        <p:spPr>
          <a:xfrm>
            <a:off x="6324600" y="6550223"/>
            <a:ext cx="2819400" cy="307777"/>
          </a:xfrm>
          <a:prstGeom prst="rect">
            <a:avLst/>
          </a:prstGeom>
          <a:noFill/>
        </p:spPr>
        <p:txBody>
          <a:bodyPr wrap="square" rtlCol="0">
            <a:spAutoFit/>
          </a:bodyPr>
          <a:lstStyle/>
          <a:p>
            <a:r>
              <a:rPr lang="en-US" sz="1400" b="1" dirty="0" smtClean="0">
                <a:effectLst>
                  <a:outerShdw blurRad="50800" dist="38100" dir="8100000" algn="tr" rotWithShape="0">
                    <a:prstClr val="black">
                      <a:alpha val="40000"/>
                    </a:prstClr>
                  </a:outerShdw>
                </a:effectLst>
              </a:rPr>
              <a:t>Learning &amp; Leadership Services</a:t>
            </a:r>
            <a:endParaRPr lang="en-US" sz="1400" b="1" dirty="0">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3518752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762000"/>
          </a:xfrm>
        </p:spPr>
        <p:txBody>
          <a:bodyPr/>
          <a:lstStyle/>
          <a:p>
            <a:r>
              <a:rPr lang="en-US" dirty="0" smtClean="0">
                <a:solidFill>
                  <a:srgbClr val="0070C0"/>
                </a:solidFill>
                <a:latin typeface="Aharoni" pitchFamily="2" charset="-79"/>
                <a:cs typeface="Aharoni" pitchFamily="2" charset="-79"/>
              </a:rPr>
              <a:t>TKES</a:t>
            </a:r>
            <a:endParaRPr lang="en-US" dirty="0">
              <a:solidFill>
                <a:srgbClr val="0070C0"/>
              </a:solidFill>
              <a:latin typeface="Aharoni" pitchFamily="2" charset="-79"/>
              <a:cs typeface="Aharoni" pitchFamily="2" charset="-79"/>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solidFill>
                  <a:srgbClr val="0070C0"/>
                </a:solidFill>
              </a:rPr>
              <a:t>This professional learning opportunity aligns to the following TKES standards:</a:t>
            </a:r>
          </a:p>
          <a:p>
            <a:pPr fontAlgn="t"/>
            <a:r>
              <a:rPr lang="en-US" b="1" dirty="0" smtClean="0">
                <a:solidFill>
                  <a:srgbClr val="0070C0"/>
                </a:solidFill>
              </a:rPr>
              <a:t>Standard</a:t>
            </a:r>
            <a:r>
              <a:rPr lang="en-US" dirty="0" smtClean="0">
                <a:solidFill>
                  <a:srgbClr val="0070C0"/>
                </a:solidFill>
              </a:rPr>
              <a:t> </a:t>
            </a:r>
            <a:r>
              <a:rPr lang="en-US" b="1" dirty="0" smtClean="0">
                <a:solidFill>
                  <a:srgbClr val="0070C0"/>
                </a:solidFill>
              </a:rPr>
              <a:t>1: </a:t>
            </a:r>
            <a:r>
              <a:rPr lang="en-US" b="1" dirty="0">
                <a:solidFill>
                  <a:srgbClr val="0070C0"/>
                </a:solidFill>
              </a:rPr>
              <a:t>Professional Knowledge</a:t>
            </a:r>
            <a:endParaRPr lang="en-US" dirty="0">
              <a:solidFill>
                <a:srgbClr val="0070C0"/>
              </a:solidFill>
            </a:endParaRPr>
          </a:p>
          <a:p>
            <a:pPr fontAlgn="t"/>
            <a:r>
              <a:rPr lang="en-US" b="1" dirty="0" smtClean="0">
                <a:solidFill>
                  <a:srgbClr val="0070C0"/>
                </a:solidFill>
              </a:rPr>
              <a:t>Standard 2: </a:t>
            </a:r>
            <a:r>
              <a:rPr lang="en-US" b="1" dirty="0">
                <a:solidFill>
                  <a:srgbClr val="0070C0"/>
                </a:solidFill>
              </a:rPr>
              <a:t>Instructional Planning</a:t>
            </a:r>
            <a:endParaRPr lang="en-US" dirty="0">
              <a:solidFill>
                <a:srgbClr val="0070C0"/>
              </a:solidFill>
            </a:endParaRPr>
          </a:p>
          <a:p>
            <a:pPr fontAlgn="t"/>
            <a:r>
              <a:rPr lang="en-US" b="1" dirty="0" smtClean="0">
                <a:solidFill>
                  <a:srgbClr val="0070C0"/>
                </a:solidFill>
              </a:rPr>
              <a:t>Standard 3: </a:t>
            </a:r>
            <a:r>
              <a:rPr lang="en-US" b="1" dirty="0">
                <a:solidFill>
                  <a:srgbClr val="0070C0"/>
                </a:solidFill>
              </a:rPr>
              <a:t>Instructional Strategies</a:t>
            </a:r>
            <a:endParaRPr lang="en-US" dirty="0">
              <a:solidFill>
                <a:srgbClr val="0070C0"/>
              </a:solidFill>
            </a:endParaRPr>
          </a:p>
          <a:p>
            <a:pPr fontAlgn="t"/>
            <a:r>
              <a:rPr lang="en-US" b="1" dirty="0" smtClean="0">
                <a:solidFill>
                  <a:srgbClr val="0070C0"/>
                </a:solidFill>
              </a:rPr>
              <a:t>Standard 4: </a:t>
            </a:r>
            <a:r>
              <a:rPr lang="en-US" b="1" dirty="0">
                <a:solidFill>
                  <a:srgbClr val="0070C0"/>
                </a:solidFill>
              </a:rPr>
              <a:t>Differentiated Instruction</a:t>
            </a:r>
            <a:endParaRPr lang="en-US" dirty="0">
              <a:solidFill>
                <a:srgbClr val="0070C0"/>
              </a:solidFill>
            </a:endParaRPr>
          </a:p>
          <a:p>
            <a:pPr fontAlgn="t"/>
            <a:r>
              <a:rPr lang="en-US" b="1" dirty="0" smtClean="0">
                <a:solidFill>
                  <a:srgbClr val="0070C0"/>
                </a:solidFill>
              </a:rPr>
              <a:t>Standard 5: </a:t>
            </a:r>
            <a:r>
              <a:rPr lang="en-US" b="1" dirty="0">
                <a:solidFill>
                  <a:srgbClr val="0070C0"/>
                </a:solidFill>
              </a:rPr>
              <a:t>Assessment Strategies</a:t>
            </a:r>
            <a:endParaRPr lang="en-US" dirty="0">
              <a:solidFill>
                <a:srgbClr val="0070C0"/>
              </a:solidFill>
            </a:endParaRPr>
          </a:p>
          <a:p>
            <a:pPr fontAlgn="t"/>
            <a:r>
              <a:rPr lang="en-US" b="1" dirty="0" smtClean="0">
                <a:solidFill>
                  <a:srgbClr val="0070C0"/>
                </a:solidFill>
              </a:rPr>
              <a:t>Standard 6: </a:t>
            </a:r>
            <a:r>
              <a:rPr lang="en-US" b="1" dirty="0">
                <a:solidFill>
                  <a:srgbClr val="0070C0"/>
                </a:solidFill>
              </a:rPr>
              <a:t>Assessment Uses</a:t>
            </a:r>
            <a:endParaRPr lang="en-US" dirty="0">
              <a:solidFill>
                <a:srgbClr val="0070C0"/>
              </a:solidFill>
            </a:endParaRPr>
          </a:p>
          <a:p>
            <a:pPr fontAlgn="t"/>
            <a:r>
              <a:rPr lang="en-US" b="1" dirty="0" smtClean="0">
                <a:solidFill>
                  <a:srgbClr val="0070C0"/>
                </a:solidFill>
              </a:rPr>
              <a:t>Standard 8: </a:t>
            </a:r>
            <a:r>
              <a:rPr lang="en-US" b="1" dirty="0">
                <a:solidFill>
                  <a:srgbClr val="0070C0"/>
                </a:solidFill>
              </a:rPr>
              <a:t>Academically Challenging Environment</a:t>
            </a:r>
            <a:endParaRPr lang="en-US" dirty="0">
              <a:solidFill>
                <a:srgbClr val="0070C0"/>
              </a:solidFill>
            </a:endParaRPr>
          </a:p>
          <a:p>
            <a:pPr fontAlgn="t"/>
            <a:r>
              <a:rPr lang="en-US" b="1" dirty="0" smtClean="0">
                <a:solidFill>
                  <a:srgbClr val="0070C0"/>
                </a:solidFill>
              </a:rPr>
              <a:t>Standard 9: </a:t>
            </a:r>
            <a:r>
              <a:rPr lang="en-US" b="1" dirty="0">
                <a:solidFill>
                  <a:srgbClr val="0070C0"/>
                </a:solidFill>
              </a:rPr>
              <a:t>Professionalism</a:t>
            </a:r>
            <a:endParaRPr lang="en-US" dirty="0">
              <a:solidFill>
                <a:srgbClr val="0070C0"/>
              </a:solidFill>
            </a:endParaRPr>
          </a:p>
          <a:p>
            <a:pPr marL="0" indent="0">
              <a:buNone/>
            </a:pPr>
            <a:endParaRPr lang="en-US" dirty="0">
              <a:solidFill>
                <a:srgbClr val="0070C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1" y="6041396"/>
            <a:ext cx="1524000" cy="702304"/>
          </a:xfrm>
          <a:prstGeom prst="rect">
            <a:avLst/>
          </a:prstGeom>
        </p:spPr>
      </p:pic>
      <p:sp>
        <p:nvSpPr>
          <p:cNvPr id="5" name="TextBox 4"/>
          <p:cNvSpPr txBox="1"/>
          <p:nvPr/>
        </p:nvSpPr>
        <p:spPr>
          <a:xfrm>
            <a:off x="6324600" y="6550223"/>
            <a:ext cx="2819400" cy="307777"/>
          </a:xfrm>
          <a:prstGeom prst="rect">
            <a:avLst/>
          </a:prstGeom>
          <a:noFill/>
        </p:spPr>
        <p:txBody>
          <a:bodyPr wrap="square" rtlCol="0">
            <a:spAutoFit/>
          </a:bodyPr>
          <a:lstStyle/>
          <a:p>
            <a:r>
              <a:rPr lang="en-US" sz="1400" b="1" dirty="0" smtClean="0">
                <a:effectLst>
                  <a:outerShdw blurRad="50800" dist="38100" dir="8100000" algn="tr" rotWithShape="0">
                    <a:prstClr val="black">
                      <a:alpha val="40000"/>
                    </a:prstClr>
                  </a:outerShdw>
                </a:effectLst>
              </a:rPr>
              <a:t>Learning &amp; Leadership Services</a:t>
            </a:r>
            <a:endParaRPr lang="en-US" sz="1400" b="1" dirty="0">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2774051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3581400"/>
          </a:xfrm>
        </p:spPr>
        <p:txBody>
          <a:bodyPr>
            <a:normAutofit/>
          </a:bodyPr>
          <a:lstStyle/>
          <a:p>
            <a:pPr algn="ctr"/>
            <a:r>
              <a:rPr lang="en-US" b="1" dirty="0" smtClean="0">
                <a:solidFill>
                  <a:schemeClr val="accent6">
                    <a:lumMod val="75000"/>
                  </a:schemeClr>
                </a:solidFill>
                <a:latin typeface="Hobo Std" pitchFamily="34" charset="0"/>
                <a:cs typeface="Aharoni" pitchFamily="2" charset="-79"/>
              </a:rPr>
              <a:t>Module 1:</a:t>
            </a:r>
            <a:r>
              <a:rPr lang="en-US" b="1" dirty="0" smtClean="0">
                <a:solidFill>
                  <a:schemeClr val="accent6">
                    <a:lumMod val="75000"/>
                  </a:schemeClr>
                </a:solidFill>
                <a:latin typeface="Aharoni" pitchFamily="2" charset="-79"/>
                <a:cs typeface="Aharoni" pitchFamily="2" charset="-79"/>
              </a:rPr>
              <a:t/>
            </a:r>
            <a:br>
              <a:rPr lang="en-US" b="1" dirty="0" smtClean="0">
                <a:solidFill>
                  <a:schemeClr val="accent6">
                    <a:lumMod val="75000"/>
                  </a:schemeClr>
                </a:solidFill>
                <a:latin typeface="Aharoni" pitchFamily="2" charset="-79"/>
                <a:cs typeface="Aharoni" pitchFamily="2" charset="-79"/>
              </a:rPr>
            </a:br>
            <a:r>
              <a:rPr lang="en-US" b="1" dirty="0" smtClean="0">
                <a:solidFill>
                  <a:schemeClr val="accent6">
                    <a:lumMod val="75000"/>
                  </a:schemeClr>
                </a:solidFill>
                <a:latin typeface="Aharoni" pitchFamily="2" charset="-79"/>
                <a:cs typeface="Aharoni" pitchFamily="2" charset="-79"/>
              </a:rPr>
              <a:t>Administering the Assessments </a:t>
            </a:r>
            <a:br>
              <a:rPr lang="en-US" b="1" dirty="0" smtClean="0">
                <a:solidFill>
                  <a:schemeClr val="accent6">
                    <a:lumMod val="75000"/>
                  </a:schemeClr>
                </a:solidFill>
                <a:latin typeface="Aharoni" pitchFamily="2" charset="-79"/>
                <a:cs typeface="Aharoni" pitchFamily="2" charset="-79"/>
              </a:rPr>
            </a:br>
            <a:r>
              <a:rPr lang="en-US" b="1" dirty="0" smtClean="0">
                <a:solidFill>
                  <a:schemeClr val="accent6">
                    <a:lumMod val="75000"/>
                  </a:schemeClr>
                </a:solidFill>
                <a:latin typeface="Aharoni" pitchFamily="2" charset="-79"/>
                <a:cs typeface="Aharoni" pitchFamily="2" charset="-79"/>
              </a:rPr>
              <a:t>with Fidelity</a:t>
            </a:r>
            <a:br>
              <a:rPr lang="en-US" b="1" dirty="0" smtClean="0">
                <a:solidFill>
                  <a:schemeClr val="accent6">
                    <a:lumMod val="75000"/>
                  </a:schemeClr>
                </a:solidFill>
                <a:latin typeface="Aharoni" pitchFamily="2" charset="-79"/>
                <a:cs typeface="Aharoni" pitchFamily="2" charset="-79"/>
              </a:rPr>
            </a:br>
            <a:r>
              <a:rPr lang="en-US" b="1" dirty="0" smtClean="0">
                <a:solidFill>
                  <a:schemeClr val="accent6">
                    <a:lumMod val="75000"/>
                  </a:schemeClr>
                </a:solidFill>
                <a:latin typeface="Aharoni" pitchFamily="2" charset="-79"/>
                <a:cs typeface="Aharoni" pitchFamily="2" charset="-79"/>
              </a:rPr>
              <a:t>(</a:t>
            </a:r>
            <a:r>
              <a:rPr lang="en-US" b="1" cap="none" dirty="0" smtClean="0">
                <a:solidFill>
                  <a:schemeClr val="accent6">
                    <a:lumMod val="75000"/>
                  </a:schemeClr>
                </a:solidFill>
                <a:latin typeface="Aharoni" pitchFamily="2" charset="-79"/>
                <a:cs typeface="Aharoni" pitchFamily="2" charset="-79"/>
              </a:rPr>
              <a:t>GloSS</a:t>
            </a:r>
            <a:r>
              <a:rPr lang="en-US" b="1" dirty="0" smtClean="0">
                <a:solidFill>
                  <a:schemeClr val="accent6">
                    <a:lumMod val="75000"/>
                  </a:schemeClr>
                </a:solidFill>
                <a:latin typeface="Aharoni" pitchFamily="2" charset="-79"/>
                <a:cs typeface="Aharoni" pitchFamily="2" charset="-79"/>
              </a:rPr>
              <a:t> &amp; IKAN)</a:t>
            </a:r>
            <a:br>
              <a:rPr lang="en-US" b="1" dirty="0" smtClean="0">
                <a:solidFill>
                  <a:schemeClr val="accent6">
                    <a:lumMod val="75000"/>
                  </a:schemeClr>
                </a:solidFill>
                <a:latin typeface="Aharoni" pitchFamily="2" charset="-79"/>
                <a:cs typeface="Aharoni" pitchFamily="2" charset="-79"/>
              </a:rPr>
            </a:br>
            <a:r>
              <a:rPr lang="en-US" b="1" dirty="0">
                <a:solidFill>
                  <a:schemeClr val="accent6">
                    <a:lumMod val="75000"/>
                  </a:schemeClr>
                </a:solidFill>
                <a:latin typeface="Aharoni" pitchFamily="2" charset="-79"/>
                <a:cs typeface="Aharoni" pitchFamily="2" charset="-79"/>
              </a:rPr>
              <a:t/>
            </a:r>
            <a:br>
              <a:rPr lang="en-US" b="1" dirty="0">
                <a:solidFill>
                  <a:schemeClr val="accent6">
                    <a:lumMod val="75000"/>
                  </a:schemeClr>
                </a:solidFill>
                <a:latin typeface="Aharoni" pitchFamily="2" charset="-79"/>
                <a:cs typeface="Aharoni" pitchFamily="2" charset="-79"/>
              </a:rPr>
            </a:br>
            <a:r>
              <a:rPr lang="en-US" sz="4800" b="1" dirty="0" smtClean="0">
                <a:solidFill>
                  <a:srgbClr val="FF0000"/>
                </a:solidFill>
                <a:latin typeface="Aharoni" pitchFamily="2" charset="-79"/>
                <a:cs typeface="Aharoni" pitchFamily="2" charset="-79"/>
              </a:rPr>
              <a:t>REVIEW</a:t>
            </a:r>
            <a:endParaRPr lang="en-US" sz="4800" b="1" dirty="0">
              <a:solidFill>
                <a:srgbClr val="FF0000"/>
              </a:solidFill>
              <a:latin typeface="Aharoni" pitchFamily="2" charset="-79"/>
              <a:cs typeface="Aharoni" pitchFamily="2" charset="-79"/>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1" y="6041396"/>
            <a:ext cx="1524000" cy="702304"/>
          </a:xfrm>
          <a:prstGeom prst="rect">
            <a:avLst/>
          </a:prstGeom>
        </p:spPr>
      </p:pic>
      <p:sp>
        <p:nvSpPr>
          <p:cNvPr id="4" name="TextBox 3"/>
          <p:cNvSpPr txBox="1"/>
          <p:nvPr/>
        </p:nvSpPr>
        <p:spPr>
          <a:xfrm>
            <a:off x="6324600" y="6550223"/>
            <a:ext cx="2819400" cy="307777"/>
          </a:xfrm>
          <a:prstGeom prst="rect">
            <a:avLst/>
          </a:prstGeom>
          <a:noFill/>
        </p:spPr>
        <p:txBody>
          <a:bodyPr wrap="square" rtlCol="0">
            <a:spAutoFit/>
          </a:bodyPr>
          <a:lstStyle/>
          <a:p>
            <a:r>
              <a:rPr lang="en-US" sz="1400" b="1" dirty="0" smtClean="0">
                <a:effectLst>
                  <a:outerShdw blurRad="50800" dist="38100" dir="8100000" algn="tr" rotWithShape="0">
                    <a:prstClr val="black">
                      <a:alpha val="40000"/>
                    </a:prstClr>
                  </a:outerShdw>
                </a:effectLst>
              </a:rPr>
              <a:t>Learning &amp; Leadership Services</a:t>
            </a:r>
            <a:endParaRPr lang="en-US" sz="1400" b="1" dirty="0">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846916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latin typeface="Britannic Bold" pitchFamily="34" charset="0"/>
                <a:cs typeface="Aharoni" pitchFamily="2" charset="-79"/>
              </a:rPr>
              <a:t>review of Module 1</a:t>
            </a:r>
            <a:endParaRPr lang="en-US" dirty="0">
              <a:solidFill>
                <a:srgbClr val="0070C0"/>
              </a:solidFill>
              <a:latin typeface="Britannic Bold" pitchFamily="34" charset="0"/>
              <a:cs typeface="Aharoni" pitchFamily="2" charset="-79"/>
            </a:endParaRPr>
          </a:p>
        </p:txBody>
      </p:sp>
      <p:sp>
        <p:nvSpPr>
          <p:cNvPr id="3" name="Content Placeholder 2"/>
          <p:cNvSpPr>
            <a:spLocks noGrp="1"/>
          </p:cNvSpPr>
          <p:nvPr>
            <p:ph idx="1"/>
          </p:nvPr>
        </p:nvSpPr>
        <p:spPr>
          <a:xfrm>
            <a:off x="457200" y="2362200"/>
            <a:ext cx="8229600" cy="2667000"/>
          </a:xfrm>
          <a:solidFill>
            <a:schemeClr val="tx1">
              <a:lumMod val="85000"/>
            </a:schemeClr>
          </a:solidFill>
        </p:spPr>
        <p:txBody>
          <a:bodyPr>
            <a:normAutofit/>
          </a:bodyPr>
          <a:lstStyle/>
          <a:p>
            <a:r>
              <a:rPr lang="en-US" dirty="0" smtClean="0">
                <a:solidFill>
                  <a:srgbClr val="0070C0"/>
                </a:solidFill>
              </a:rPr>
              <a:t>What is the purpose of these assessments?</a:t>
            </a:r>
          </a:p>
          <a:p>
            <a:r>
              <a:rPr lang="en-US" dirty="0" smtClean="0">
                <a:solidFill>
                  <a:srgbClr val="0070C0"/>
                </a:solidFill>
              </a:rPr>
              <a:t>Describe the </a:t>
            </a:r>
            <a:r>
              <a:rPr lang="en-US" dirty="0" err="1" smtClean="0">
                <a:solidFill>
                  <a:srgbClr val="0070C0"/>
                </a:solidFill>
              </a:rPr>
              <a:t>GloSS</a:t>
            </a:r>
            <a:r>
              <a:rPr lang="en-US" dirty="0" smtClean="0">
                <a:solidFill>
                  <a:srgbClr val="0070C0"/>
                </a:solidFill>
              </a:rPr>
              <a:t>.</a:t>
            </a:r>
          </a:p>
          <a:p>
            <a:r>
              <a:rPr lang="en-US" dirty="0" smtClean="0">
                <a:solidFill>
                  <a:srgbClr val="0070C0"/>
                </a:solidFill>
              </a:rPr>
              <a:t>Describe the IKAN Counting Interview.</a:t>
            </a:r>
          </a:p>
          <a:p>
            <a:r>
              <a:rPr lang="en-US" dirty="0" smtClean="0">
                <a:solidFill>
                  <a:srgbClr val="0070C0"/>
                </a:solidFill>
              </a:rPr>
              <a:t>Describe the IKAN Written Assessment.</a:t>
            </a:r>
          </a:p>
          <a:p>
            <a:r>
              <a:rPr lang="en-US" dirty="0" smtClean="0">
                <a:solidFill>
                  <a:srgbClr val="0070C0"/>
                </a:solidFill>
              </a:rPr>
              <a:t>Which assessment is administered first?</a:t>
            </a:r>
          </a:p>
          <a:p>
            <a:r>
              <a:rPr lang="en-US" dirty="0" smtClean="0">
                <a:solidFill>
                  <a:srgbClr val="FF0000"/>
                </a:solidFill>
              </a:rPr>
              <a:t>Describe the Strategy Stages 0 – 8 with a table partner.</a:t>
            </a:r>
          </a:p>
          <a:p>
            <a:endParaRPr lang="en-US" dirty="0" smtClean="0">
              <a:solidFill>
                <a:srgbClr val="0070C0"/>
              </a:solidFill>
            </a:endParaRPr>
          </a:p>
        </p:txBody>
      </p:sp>
      <p:sp>
        <p:nvSpPr>
          <p:cNvPr id="4" name="TextBox 3"/>
          <p:cNvSpPr txBox="1"/>
          <p:nvPr/>
        </p:nvSpPr>
        <p:spPr>
          <a:xfrm>
            <a:off x="6324600" y="6550223"/>
            <a:ext cx="2819400" cy="307777"/>
          </a:xfrm>
          <a:prstGeom prst="rect">
            <a:avLst/>
          </a:prstGeom>
          <a:noFill/>
        </p:spPr>
        <p:txBody>
          <a:bodyPr wrap="square" rtlCol="0">
            <a:spAutoFit/>
          </a:bodyPr>
          <a:lstStyle/>
          <a:p>
            <a:r>
              <a:rPr lang="en-US" sz="1400" b="1" dirty="0" smtClean="0">
                <a:effectLst>
                  <a:outerShdw blurRad="50800" dist="38100" dir="8100000" algn="tr" rotWithShape="0">
                    <a:prstClr val="black">
                      <a:alpha val="40000"/>
                    </a:prstClr>
                  </a:outerShdw>
                </a:effectLst>
              </a:rPr>
              <a:t>Learning &amp; Leadership Services</a:t>
            </a:r>
            <a:endParaRPr lang="en-US" sz="1400" b="1" dirty="0">
              <a:effectLst>
                <a:outerShdw blurRad="50800" dist="38100" dir="8100000" algn="tr" rotWithShape="0">
                  <a:prstClr val="black">
                    <a:alpha val="40000"/>
                  </a:prstClr>
                </a:outerShdw>
              </a:effectLst>
            </a:endParaRPr>
          </a:p>
        </p:txBody>
      </p:sp>
      <p:sp>
        <p:nvSpPr>
          <p:cNvPr id="5" name="Content Placeholder 2"/>
          <p:cNvSpPr txBox="1">
            <a:spLocks/>
          </p:cNvSpPr>
          <p:nvPr/>
        </p:nvSpPr>
        <p:spPr>
          <a:xfrm>
            <a:off x="457200" y="1295400"/>
            <a:ext cx="8229600" cy="685800"/>
          </a:xfrm>
          <a:prstGeom prst="rect">
            <a:avLst/>
          </a:prstGeom>
          <a:solidFill>
            <a:schemeClr val="tx1">
              <a:lumMod val="85000"/>
            </a:schemeClr>
          </a:solidFill>
        </p:spPr>
        <p:txBody>
          <a:bodyPr vert="horz" lIns="0" tIns="45720" rIns="0" bIns="45720" rtlCol="0">
            <a:normAutofit lnSpcReduction="10000"/>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r>
              <a:rPr lang="en-US" dirty="0" smtClean="0">
                <a:solidFill>
                  <a:srgbClr val="0070C0"/>
                </a:solidFill>
              </a:rPr>
              <a:t>DIRECTIONS:  Work with your table partners and classmates to think about the following.  Jot down your thoughts on the paper provided.</a:t>
            </a:r>
          </a:p>
        </p:txBody>
      </p:sp>
    </p:spTree>
    <p:extLst>
      <p:ext uri="{BB962C8B-B14F-4D97-AF65-F5344CB8AC3E}">
        <p14:creationId xmlns:p14="http://schemas.microsoft.com/office/powerpoint/2010/main" val="3238333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048000"/>
            <a:ext cx="7772400" cy="2743201"/>
          </a:xfrm>
        </p:spPr>
        <p:txBody>
          <a:bodyPr/>
          <a:lstStyle/>
          <a:p>
            <a:pPr marL="68580" indent="0" algn="ctr">
              <a:buNone/>
            </a:pPr>
            <a:r>
              <a:rPr lang="en-US" sz="4400" dirty="0" smtClean="0">
                <a:solidFill>
                  <a:srgbClr val="0070C0"/>
                </a:solidFill>
              </a:rPr>
              <a:t>Any Questions regarding the Beginning of the Year  Administration???</a:t>
            </a:r>
            <a:endParaRPr lang="en-US" sz="4400" dirty="0">
              <a:solidFill>
                <a:srgbClr val="0070C0"/>
              </a:solidFill>
            </a:endParaRPr>
          </a:p>
          <a:p>
            <a:endParaRPr lang="en-US" dirty="0"/>
          </a:p>
        </p:txBody>
      </p:sp>
      <p:pic>
        <p:nvPicPr>
          <p:cNvPr id="1026" name="Picture 2" descr="C:\Users\lya.snell\AppData\Local\Microsoft\Windows\Temporary Internet Files\Content.IE5\AXMJNSIB\MC900441523[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533400"/>
            <a:ext cx="2647184" cy="2261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66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normAutofit fontScale="90000"/>
          </a:bodyPr>
          <a:lstStyle/>
          <a:p>
            <a:pPr algn="ctr"/>
            <a:r>
              <a:rPr lang="en-US" b="1" dirty="0" smtClean="0">
                <a:solidFill>
                  <a:schemeClr val="accent2"/>
                </a:solidFill>
                <a:latin typeface="Hobo Std" pitchFamily="34" charset="0"/>
              </a:rPr>
              <a:t>Module 2:</a:t>
            </a:r>
            <a:br>
              <a:rPr lang="en-US" b="1" dirty="0" smtClean="0">
                <a:solidFill>
                  <a:schemeClr val="accent2"/>
                </a:solidFill>
                <a:latin typeface="Hobo Std" pitchFamily="34" charset="0"/>
              </a:rPr>
            </a:br>
            <a:r>
              <a:rPr lang="en-US" b="1" dirty="0" smtClean="0">
                <a:solidFill>
                  <a:schemeClr val="accent2"/>
                </a:solidFill>
                <a:latin typeface="Hobo Std" pitchFamily="34" charset="0"/>
              </a:rPr>
              <a:t>Understanding the Data</a:t>
            </a:r>
            <a:endParaRPr lang="en-US" b="1" dirty="0">
              <a:solidFill>
                <a:schemeClr val="accent2"/>
              </a:solidFill>
              <a:latin typeface="Hobo Std" pitchFamily="34" charset="0"/>
            </a:endParaRPr>
          </a:p>
        </p:txBody>
      </p:sp>
      <p:sp>
        <p:nvSpPr>
          <p:cNvPr id="3" name="TextBox 2"/>
          <p:cNvSpPr txBox="1"/>
          <p:nvPr/>
        </p:nvSpPr>
        <p:spPr>
          <a:xfrm>
            <a:off x="6324600" y="6550223"/>
            <a:ext cx="2819400" cy="307777"/>
          </a:xfrm>
          <a:prstGeom prst="rect">
            <a:avLst/>
          </a:prstGeom>
          <a:noFill/>
        </p:spPr>
        <p:txBody>
          <a:bodyPr wrap="square" rtlCol="0">
            <a:spAutoFit/>
          </a:bodyPr>
          <a:lstStyle/>
          <a:p>
            <a:r>
              <a:rPr lang="en-US" sz="1400" b="1" dirty="0" smtClean="0">
                <a:effectLst>
                  <a:outerShdw blurRad="50800" dist="38100" dir="8100000" algn="tr" rotWithShape="0">
                    <a:prstClr val="black">
                      <a:alpha val="40000"/>
                    </a:prstClr>
                  </a:outerShdw>
                </a:effectLst>
              </a:rPr>
              <a:t>Learning &amp; Leadership Services</a:t>
            </a:r>
            <a:endParaRPr lang="en-US" sz="1400" b="1" dirty="0">
              <a:effectLst>
                <a:outerShdw blurRad="50800" dist="38100" dir="8100000" algn="tr" rotWithShape="0">
                  <a:prstClr val="black">
                    <a:alpha val="40000"/>
                  </a:prst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1" y="6041396"/>
            <a:ext cx="1524000" cy="702304"/>
          </a:xfrm>
          <a:prstGeom prst="rect">
            <a:avLst/>
          </a:prstGeom>
        </p:spPr>
      </p:pic>
    </p:spTree>
    <p:extLst>
      <p:ext uri="{BB962C8B-B14F-4D97-AF65-F5344CB8AC3E}">
        <p14:creationId xmlns:p14="http://schemas.microsoft.com/office/powerpoint/2010/main" val="2467532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Urban Pop">
  <a:themeElements>
    <a:clrScheme name="HCS temp">
      <a:dk1>
        <a:sysClr val="windowText" lastClr="000000"/>
      </a:dk1>
      <a:lt1>
        <a:sysClr val="window" lastClr="FFFFFF"/>
      </a:lt1>
      <a:dk2>
        <a:srgbClr val="FFFFFF"/>
      </a:dk2>
      <a:lt2>
        <a:srgbClr val="FFFFFF"/>
      </a:lt2>
      <a:accent1>
        <a:srgbClr val="FFB20D"/>
      </a:accent1>
      <a:accent2>
        <a:srgbClr val="AA2B1E"/>
      </a:accent2>
      <a:accent3>
        <a:srgbClr val="1E1652"/>
      </a:accent3>
      <a:accent4>
        <a:srgbClr val="64A73B"/>
      </a:accent4>
      <a:accent5>
        <a:srgbClr val="EB5605"/>
      </a:accent5>
      <a:accent6>
        <a:srgbClr val="B9CA1A"/>
      </a:accent6>
      <a:hlink>
        <a:srgbClr val="D83E2C"/>
      </a:hlink>
      <a:folHlink>
        <a:srgbClr val="ED7D27"/>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BF8FB67EF28648AB206CA36EAEC266" ma:contentTypeVersion="0" ma:contentTypeDescription="Create a new document." ma:contentTypeScope="" ma:versionID="fa0f4eb2d258a989bb3874b871aa413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A5E3AB49-BB7A-491B-B230-1C93240EDE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D2F1D9A-5307-42C6-8C52-A6DCFC577955}">
  <ds:schemaRefs>
    <ds:schemaRef ds:uri="http://schemas.microsoft.com/sharepoint/v3/contenttype/forms"/>
  </ds:schemaRefs>
</ds:datastoreItem>
</file>

<file path=customXml/itemProps3.xml><?xml version="1.0" encoding="utf-8"?>
<ds:datastoreItem xmlns:ds="http://schemas.openxmlformats.org/officeDocument/2006/customXml" ds:itemID="{709C3C3B-3AF1-4675-B7CA-080C72445D36}">
  <ds:schemaRefs>
    <ds:schemaRef ds:uri="http://schemas.openxmlformats.org/package/2006/metadata/core-properties"/>
    <ds:schemaRef ds:uri="http://purl.org/dc/elements/1.1/"/>
    <ds:schemaRef ds:uri="http://purl.org/dc/dcmitype/"/>
    <ds:schemaRef ds:uri="http://www.w3.org/XML/1998/namespace"/>
    <ds:schemaRef ds:uri="http://schemas.microsoft.com/office/2006/metadata/properties"/>
    <ds:schemaRef ds:uri="http://purl.org/dc/terms/"/>
    <ds:schemaRef ds:uri="http://schemas.microsoft.com/office/2006/documentManagement/types"/>
  </ds:schemaRefs>
</ds:datastoreItem>
</file>

<file path=docProps/app.xml><?xml version="1.0" encoding="utf-8"?>
<Properties xmlns="http://schemas.openxmlformats.org/officeDocument/2006/extended-properties" xmlns:vt="http://schemas.openxmlformats.org/officeDocument/2006/docPropsVTypes">
  <Template>Urban Pop</Template>
  <TotalTime>4286</TotalTime>
  <Words>1337</Words>
  <Application>Microsoft Office PowerPoint</Application>
  <PresentationFormat>On-screen Show (4:3)</PresentationFormat>
  <Paragraphs>188</Paragraphs>
  <Slides>37</Slides>
  <Notes>16</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Urban Pop</vt:lpstr>
      <vt:lpstr>adapted from New Zealand Numeracy Project  </vt:lpstr>
      <vt:lpstr>Read/Discuss  Fact Fluency Article</vt:lpstr>
      <vt:lpstr>Overview of Credentialing (Practitioner Level)</vt:lpstr>
      <vt:lpstr>Ultimate Goals of  Credentialing Process</vt:lpstr>
      <vt:lpstr>TKES</vt:lpstr>
      <vt:lpstr>Module 1: Administering the Assessments  with Fidelity (GloSS &amp; IKAN)  REVIEW</vt:lpstr>
      <vt:lpstr>review of Module 1</vt:lpstr>
      <vt:lpstr>PowerPoint Presentation</vt:lpstr>
      <vt:lpstr>Module 2: Understanding the Data</vt:lpstr>
      <vt:lpstr>Purpose</vt:lpstr>
      <vt:lpstr>Overview of Module 2</vt:lpstr>
      <vt:lpstr>Description of Strategy Stages</vt:lpstr>
      <vt:lpstr>Are you really comfortable with the strategy stages?</vt:lpstr>
      <vt:lpstr>How can you apply your understanding of strategy stages using anthony’s score sheet?</vt:lpstr>
      <vt:lpstr>Understanding all  sections of the ikan counting interview</vt:lpstr>
      <vt:lpstr>Understanding all  domains of ikan Written Assessment</vt:lpstr>
      <vt:lpstr>PowerPoint Presentation</vt:lpstr>
      <vt:lpstr>Interpreting  gloss and ikan data</vt:lpstr>
      <vt:lpstr>PowerPoint Presentation</vt:lpstr>
      <vt:lpstr>PowerPoint Presentation</vt:lpstr>
      <vt:lpstr>What ‘s the difference?</vt:lpstr>
      <vt:lpstr>Flexible grouping  Using GloSS &amp; IKAN data</vt:lpstr>
      <vt:lpstr>Understanding the data in…</vt:lpstr>
      <vt:lpstr>Log In (using your network login)</vt:lpstr>
      <vt:lpstr>Go to classrooms (click on Student Performance)</vt:lpstr>
      <vt:lpstr>Click on mathematics section  for your class</vt:lpstr>
      <vt:lpstr>We will discuss the following…</vt:lpstr>
      <vt:lpstr>Differentiating instruction Using GloSS &amp; IKAN data</vt:lpstr>
      <vt:lpstr>District Suggestion… During Mandatory Instructional Focus Time</vt:lpstr>
      <vt:lpstr>Mtss &amp;  Nz maths numeracy project (Using POINT Classrooms Tab)</vt:lpstr>
      <vt:lpstr>PowerPoint Presentation</vt:lpstr>
      <vt:lpstr>PowerPoint Presentation</vt:lpstr>
      <vt:lpstr>Module 3: Making Instructional Decisions Using GloSS/IKAN</vt:lpstr>
      <vt:lpstr>Q &amp; A</vt:lpstr>
      <vt:lpstr>Overview of Module 3</vt:lpstr>
      <vt:lpstr>Summary &amp; Closing</vt:lpstr>
      <vt:lpstr>What have you learned?</vt:lpstr>
    </vt:vector>
  </TitlesOfParts>
  <Company>Henry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communication</dc:title>
  <dc:creator>Hardin, John (JD)</dc:creator>
  <cp:lastModifiedBy>Beatrice Holmes</cp:lastModifiedBy>
  <cp:revision>94</cp:revision>
  <cp:lastPrinted>2011-12-09T19:43:54Z</cp:lastPrinted>
  <dcterms:created xsi:type="dcterms:W3CDTF">2011-11-03T15:07:40Z</dcterms:created>
  <dcterms:modified xsi:type="dcterms:W3CDTF">2013-11-14T19:13:05Z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0x01010065BF8FB67EF28648AB206CA36EAEC266</vt:lpwstr>
  </property>
</Properties>
</file>